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97" r:id="rId3"/>
    <p:sldId id="294" r:id="rId4"/>
    <p:sldId id="291" r:id="rId5"/>
    <p:sldId id="296" r:id="rId6"/>
    <p:sldId id="295" r:id="rId7"/>
    <p:sldId id="298" r:id="rId8"/>
    <p:sldId id="301" r:id="rId9"/>
    <p:sldId id="299" r:id="rId10"/>
    <p:sldId id="276" r:id="rId11"/>
    <p:sldId id="259"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FFE1"/>
    <a:srgbClr val="EEAC5B"/>
    <a:srgbClr val="475BC9"/>
    <a:srgbClr val="000000"/>
    <a:srgbClr val="BFBFBF"/>
    <a:srgbClr val="FF8F22"/>
    <a:srgbClr val="152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8"/>
    <p:restoredTop sz="93312"/>
  </p:normalViewPr>
  <p:slideViewPr>
    <p:cSldViewPr snapToGrid="0" snapToObjects="1">
      <p:cViewPr varScale="1">
        <p:scale>
          <a:sx n="102" d="100"/>
          <a:sy n="102" d="100"/>
        </p:scale>
        <p:origin x="200" y="320"/>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F9D215-6A83-B54B-927A-62DE112695EB}" type="datetimeFigureOut">
              <a:t>6/3/19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FFF191-07C0-B84E-ACB2-67CA3C774756}" type="slidenum">
              <a:t>‹#›</a:t>
            </a:fld>
            <a:endParaRPr lang="en-US"/>
          </a:p>
        </p:txBody>
      </p:sp>
    </p:spTree>
    <p:extLst>
      <p:ext uri="{BB962C8B-B14F-4D97-AF65-F5344CB8AC3E}">
        <p14:creationId xmlns:p14="http://schemas.microsoft.com/office/powerpoint/2010/main" val="3811052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only building blocks are groups, which have mass, and attributes (as described later); and aggregators over groups, which compute functions over groups; and rules, which decribe how the masses of groups change, conditioned on aggregators and group attributes.  Inference in PRAM is called redistribution, and all it does is change the sizes of groups; for example, by the applicationif rules, the blue group gets bigger, the green group gets smaller, the brown group, which didn't previously exist, grows, and the tan group shrinks.  Surprisingly, with these simple building blocks, PRAMS can become agent-based models, compartmental models, Bayesian belief models, and probably other things.</a:t>
            </a:r>
          </a:p>
        </p:txBody>
      </p:sp>
      <p:sp>
        <p:nvSpPr>
          <p:cNvPr id="4" name="Slide Number Placeholder 3"/>
          <p:cNvSpPr>
            <a:spLocks noGrp="1"/>
          </p:cNvSpPr>
          <p:nvPr>
            <p:ph type="sldNum" sz="quarter" idx="5"/>
          </p:nvPr>
        </p:nvSpPr>
        <p:spPr/>
        <p:txBody>
          <a:bodyPr/>
          <a:lstStyle/>
          <a:p>
            <a:fld id="{CAFFF191-07C0-B84E-ACB2-67CA3C774756}" type="slidenum">
              <a:rPr lang="en-US"/>
              <a:t>10</a:t>
            </a:fld>
            <a:endParaRPr lang="en-US"/>
          </a:p>
        </p:txBody>
      </p:sp>
    </p:spTree>
    <p:extLst>
      <p:ext uri="{BB962C8B-B14F-4D97-AF65-F5344CB8AC3E}">
        <p14:creationId xmlns:p14="http://schemas.microsoft.com/office/powerpoint/2010/main" val="3843304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95E2B-B5AD-F94D-9770-21B4DB0CE8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35A90C3-60A4-7A46-B13A-600C52EA863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E7A2BA-DBC0-E148-932C-E926272C56FF}"/>
              </a:ext>
            </a:extLst>
          </p:cNvPr>
          <p:cNvSpPr>
            <a:spLocks noGrp="1"/>
          </p:cNvSpPr>
          <p:nvPr>
            <p:ph type="dt" sz="half" idx="10"/>
          </p:nvPr>
        </p:nvSpPr>
        <p:spPr/>
        <p:txBody>
          <a:bodyPr/>
          <a:lstStyle/>
          <a:p>
            <a:fld id="{97E3CFE2-4EF0-E543-8115-5118854A6A9A}" type="datetimeFigureOut">
              <a:t>6/3/19</a:t>
            </a:fld>
            <a:endParaRPr lang="en-US"/>
          </a:p>
        </p:txBody>
      </p:sp>
      <p:sp>
        <p:nvSpPr>
          <p:cNvPr id="5" name="Footer Placeholder 4">
            <a:extLst>
              <a:ext uri="{FF2B5EF4-FFF2-40B4-BE49-F238E27FC236}">
                <a16:creationId xmlns:a16="http://schemas.microsoft.com/office/drawing/2014/main" id="{CD50E589-8ECF-FA40-9F2C-71F42945EC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6FC2A7-0CB3-5F4F-B9B6-0064A8C355CF}"/>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1020235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5BE0D-681A-5B40-BD7C-4BC4BE8132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8EAC6D-5365-6C4E-9DCC-9A35942B3B1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38282B-344E-AB4F-A06C-39B6CAF701EC}"/>
              </a:ext>
            </a:extLst>
          </p:cNvPr>
          <p:cNvSpPr>
            <a:spLocks noGrp="1"/>
          </p:cNvSpPr>
          <p:nvPr>
            <p:ph type="dt" sz="half" idx="10"/>
          </p:nvPr>
        </p:nvSpPr>
        <p:spPr/>
        <p:txBody>
          <a:bodyPr/>
          <a:lstStyle/>
          <a:p>
            <a:fld id="{97E3CFE2-4EF0-E543-8115-5118854A6A9A}" type="datetimeFigureOut">
              <a:t>6/3/19</a:t>
            </a:fld>
            <a:endParaRPr lang="en-US"/>
          </a:p>
        </p:txBody>
      </p:sp>
      <p:sp>
        <p:nvSpPr>
          <p:cNvPr id="5" name="Footer Placeholder 4">
            <a:extLst>
              <a:ext uri="{FF2B5EF4-FFF2-40B4-BE49-F238E27FC236}">
                <a16:creationId xmlns:a16="http://schemas.microsoft.com/office/drawing/2014/main" id="{9CD91F90-0F8C-E648-BC3E-0D22F9769D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9286AD-9517-B34C-AE45-4FA2BDDF467E}"/>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38468606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82DD01-5603-1B48-B968-B1E0CDDE5CD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30582DC-02FC-CB4B-8CD6-8A3C044C5D0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DA20A7-2AAB-4B46-82F8-10E37DCD8B2E}"/>
              </a:ext>
            </a:extLst>
          </p:cNvPr>
          <p:cNvSpPr>
            <a:spLocks noGrp="1"/>
          </p:cNvSpPr>
          <p:nvPr>
            <p:ph type="dt" sz="half" idx="10"/>
          </p:nvPr>
        </p:nvSpPr>
        <p:spPr/>
        <p:txBody>
          <a:bodyPr/>
          <a:lstStyle/>
          <a:p>
            <a:fld id="{97E3CFE2-4EF0-E543-8115-5118854A6A9A}" type="datetimeFigureOut">
              <a:t>6/3/19</a:t>
            </a:fld>
            <a:endParaRPr lang="en-US"/>
          </a:p>
        </p:txBody>
      </p:sp>
      <p:sp>
        <p:nvSpPr>
          <p:cNvPr id="5" name="Footer Placeholder 4">
            <a:extLst>
              <a:ext uri="{FF2B5EF4-FFF2-40B4-BE49-F238E27FC236}">
                <a16:creationId xmlns:a16="http://schemas.microsoft.com/office/drawing/2014/main" id="{99EAF5DF-2B02-A04B-B7DB-08462FFD9B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293AC8-67F0-FD4D-95D1-8819AB92E03C}"/>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4056517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62926-881F-5B49-9A4D-A2438055D8C1}"/>
              </a:ext>
            </a:extLst>
          </p:cNvPr>
          <p:cNvSpPr>
            <a:spLocks noGrp="1"/>
          </p:cNvSpPr>
          <p:nvPr>
            <p:ph type="title"/>
          </p:nvPr>
        </p:nvSpPr>
        <p:spPr/>
        <p:txBody>
          <a:bodyPr>
            <a:normAutofit/>
          </a:bodyPr>
          <a:lstStyle>
            <a:lvl1pPr>
              <a:defRPr sz="3000" baseline="0">
                <a:latin typeface="Calibri" panose="020F050202020403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F43C2B8F-8D87-7440-9070-024F9FBC3C9A}"/>
              </a:ext>
            </a:extLst>
          </p:cNvPr>
          <p:cNvSpPr>
            <a:spLocks noGrp="1"/>
          </p:cNvSpPr>
          <p:nvPr>
            <p:ph idx="1"/>
          </p:nvPr>
        </p:nvSpPr>
        <p:spPr/>
        <p:txBody>
          <a:bodyPr>
            <a:normAutofit/>
          </a:bodyPr>
          <a:lstStyle>
            <a:lvl1pPr>
              <a:defRPr sz="2400" baseline="0">
                <a:latin typeface="Calibri" panose="020F0502020204030204" pitchFamily="34" charset="0"/>
              </a:defRPr>
            </a:lvl1pPr>
            <a:lvl2pPr>
              <a:defRPr sz="2400" baseline="0">
                <a:latin typeface="Calibri" panose="020F0502020204030204" pitchFamily="34" charset="0"/>
              </a:defRPr>
            </a:lvl2pPr>
            <a:lvl3pPr>
              <a:defRPr sz="2400" baseline="0">
                <a:latin typeface="Calibri" panose="020F0502020204030204" pitchFamily="34" charset="0"/>
              </a:defRPr>
            </a:lvl3pPr>
            <a:lvl4pPr>
              <a:defRPr sz="2400" baseline="0">
                <a:latin typeface="Calibri" panose="020F0502020204030204" pitchFamily="34" charset="0"/>
              </a:defRPr>
            </a:lvl4pPr>
            <a:lvl5pPr>
              <a:defRPr sz="2400" baseline="0">
                <a:latin typeface="Calibri" panose="020F050202020403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D10AF5-2436-1046-8D64-E2B09571FB28}"/>
              </a:ext>
            </a:extLst>
          </p:cNvPr>
          <p:cNvSpPr>
            <a:spLocks noGrp="1"/>
          </p:cNvSpPr>
          <p:nvPr>
            <p:ph type="dt" sz="half" idx="10"/>
          </p:nvPr>
        </p:nvSpPr>
        <p:spPr/>
        <p:txBody>
          <a:bodyPr/>
          <a:lstStyle/>
          <a:p>
            <a:fld id="{97E3CFE2-4EF0-E543-8115-5118854A6A9A}" type="datetimeFigureOut">
              <a:t>6/3/19</a:t>
            </a:fld>
            <a:endParaRPr lang="en-US"/>
          </a:p>
        </p:txBody>
      </p:sp>
      <p:sp>
        <p:nvSpPr>
          <p:cNvPr id="5" name="Footer Placeholder 4">
            <a:extLst>
              <a:ext uri="{FF2B5EF4-FFF2-40B4-BE49-F238E27FC236}">
                <a16:creationId xmlns:a16="http://schemas.microsoft.com/office/drawing/2014/main" id="{9F69A864-1972-4040-9C6C-D5B35DF685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3314F0-E251-8545-8FA7-F58CFA01CFDC}"/>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3775535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50367-C297-D342-920C-39B9D5DD5E7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5EB702-963C-984A-82A8-65A680C2C3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50F2472-F3A8-5D4B-93C6-3E3B07557EE8}"/>
              </a:ext>
            </a:extLst>
          </p:cNvPr>
          <p:cNvSpPr>
            <a:spLocks noGrp="1"/>
          </p:cNvSpPr>
          <p:nvPr>
            <p:ph type="dt" sz="half" idx="10"/>
          </p:nvPr>
        </p:nvSpPr>
        <p:spPr/>
        <p:txBody>
          <a:bodyPr/>
          <a:lstStyle/>
          <a:p>
            <a:fld id="{97E3CFE2-4EF0-E543-8115-5118854A6A9A}" type="datetimeFigureOut">
              <a:t>6/3/19</a:t>
            </a:fld>
            <a:endParaRPr lang="en-US"/>
          </a:p>
        </p:txBody>
      </p:sp>
      <p:sp>
        <p:nvSpPr>
          <p:cNvPr id="5" name="Footer Placeholder 4">
            <a:extLst>
              <a:ext uri="{FF2B5EF4-FFF2-40B4-BE49-F238E27FC236}">
                <a16:creationId xmlns:a16="http://schemas.microsoft.com/office/drawing/2014/main" id="{E10A77D2-65BD-1D43-A56E-8B4E2F4482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575656-98D7-1F48-AF24-C094834F70EF}"/>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2853789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35E69-808E-B243-8022-442E1B8986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540164-9644-7246-A0CC-156BA7EA0E5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7487BC2-356E-5A42-8DCA-58EBF9FCB9D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506AF3-0E7E-644B-932C-DCE93F37CA11}"/>
              </a:ext>
            </a:extLst>
          </p:cNvPr>
          <p:cNvSpPr>
            <a:spLocks noGrp="1"/>
          </p:cNvSpPr>
          <p:nvPr>
            <p:ph type="dt" sz="half" idx="10"/>
          </p:nvPr>
        </p:nvSpPr>
        <p:spPr/>
        <p:txBody>
          <a:bodyPr/>
          <a:lstStyle/>
          <a:p>
            <a:fld id="{97E3CFE2-4EF0-E543-8115-5118854A6A9A}" type="datetimeFigureOut">
              <a:t>6/3/19</a:t>
            </a:fld>
            <a:endParaRPr lang="en-US"/>
          </a:p>
        </p:txBody>
      </p:sp>
      <p:sp>
        <p:nvSpPr>
          <p:cNvPr id="6" name="Footer Placeholder 5">
            <a:extLst>
              <a:ext uri="{FF2B5EF4-FFF2-40B4-BE49-F238E27FC236}">
                <a16:creationId xmlns:a16="http://schemas.microsoft.com/office/drawing/2014/main" id="{3EA59152-570F-B949-9FB3-E89AEC43E0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54BD9E-C1FF-9B4B-93A2-1937433E4D27}"/>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2835307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B02CB-4E09-BA4A-99C0-0653F4B02B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5FA382-C58F-DD42-91BF-DFCB7EDD09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746074A-EA5D-AF44-9D58-11CDBF0EFBD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4C62559-A7F3-FB41-9EC1-2D3C10E8CD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8BF3AD3-F4AF-3D45-A4BA-BFBE15BC6A1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FA10AE8-8CE1-FC4A-A77F-B46B9F2C8C30}"/>
              </a:ext>
            </a:extLst>
          </p:cNvPr>
          <p:cNvSpPr>
            <a:spLocks noGrp="1"/>
          </p:cNvSpPr>
          <p:nvPr>
            <p:ph type="dt" sz="half" idx="10"/>
          </p:nvPr>
        </p:nvSpPr>
        <p:spPr/>
        <p:txBody>
          <a:bodyPr/>
          <a:lstStyle/>
          <a:p>
            <a:fld id="{97E3CFE2-4EF0-E543-8115-5118854A6A9A}" type="datetimeFigureOut">
              <a:t>6/3/19</a:t>
            </a:fld>
            <a:endParaRPr lang="en-US"/>
          </a:p>
        </p:txBody>
      </p:sp>
      <p:sp>
        <p:nvSpPr>
          <p:cNvPr id="8" name="Footer Placeholder 7">
            <a:extLst>
              <a:ext uri="{FF2B5EF4-FFF2-40B4-BE49-F238E27FC236}">
                <a16:creationId xmlns:a16="http://schemas.microsoft.com/office/drawing/2014/main" id="{476D18F1-C2AE-6F44-BEFB-4C62C6B861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A85137-553F-B545-94CE-276E14420EC2}"/>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3610839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BF8AD-676B-D344-B8A6-7E885D873B0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396B48-ECC4-EB4C-AC2E-542344611419}"/>
              </a:ext>
            </a:extLst>
          </p:cNvPr>
          <p:cNvSpPr>
            <a:spLocks noGrp="1"/>
          </p:cNvSpPr>
          <p:nvPr>
            <p:ph type="dt" sz="half" idx="10"/>
          </p:nvPr>
        </p:nvSpPr>
        <p:spPr/>
        <p:txBody>
          <a:bodyPr/>
          <a:lstStyle/>
          <a:p>
            <a:fld id="{97E3CFE2-4EF0-E543-8115-5118854A6A9A}" type="datetimeFigureOut">
              <a:t>6/3/19</a:t>
            </a:fld>
            <a:endParaRPr lang="en-US"/>
          </a:p>
        </p:txBody>
      </p:sp>
      <p:sp>
        <p:nvSpPr>
          <p:cNvPr id="4" name="Footer Placeholder 3">
            <a:extLst>
              <a:ext uri="{FF2B5EF4-FFF2-40B4-BE49-F238E27FC236}">
                <a16:creationId xmlns:a16="http://schemas.microsoft.com/office/drawing/2014/main" id="{82F0C8E4-9EAC-D843-B4A8-97FAC9BFE6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2D9213-0408-E641-828E-B6E7F4CB1EF7}"/>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278829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C46716-1C25-0C42-8C4E-629AC82D1AF1}"/>
              </a:ext>
            </a:extLst>
          </p:cNvPr>
          <p:cNvSpPr>
            <a:spLocks noGrp="1"/>
          </p:cNvSpPr>
          <p:nvPr>
            <p:ph type="dt" sz="half" idx="10"/>
          </p:nvPr>
        </p:nvSpPr>
        <p:spPr/>
        <p:txBody>
          <a:bodyPr/>
          <a:lstStyle/>
          <a:p>
            <a:fld id="{97E3CFE2-4EF0-E543-8115-5118854A6A9A}" type="datetimeFigureOut">
              <a:t>6/3/19</a:t>
            </a:fld>
            <a:endParaRPr lang="en-US"/>
          </a:p>
        </p:txBody>
      </p:sp>
      <p:sp>
        <p:nvSpPr>
          <p:cNvPr id="3" name="Footer Placeholder 2">
            <a:extLst>
              <a:ext uri="{FF2B5EF4-FFF2-40B4-BE49-F238E27FC236}">
                <a16:creationId xmlns:a16="http://schemas.microsoft.com/office/drawing/2014/main" id="{B3C66C5C-2190-914D-A798-C584B606F9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A455570-1F7C-464F-ABE0-00DA79495E25}"/>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1455874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CCF29-805D-A741-BD7A-F434655935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A837DAF-23B4-3B4B-87D8-65CC8AD054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B551CB-D846-AF4B-AFFE-89BC9FDEEE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FF83A64-7905-FD45-8E25-079E5C80BE38}"/>
              </a:ext>
            </a:extLst>
          </p:cNvPr>
          <p:cNvSpPr>
            <a:spLocks noGrp="1"/>
          </p:cNvSpPr>
          <p:nvPr>
            <p:ph type="dt" sz="half" idx="10"/>
          </p:nvPr>
        </p:nvSpPr>
        <p:spPr/>
        <p:txBody>
          <a:bodyPr/>
          <a:lstStyle/>
          <a:p>
            <a:fld id="{97E3CFE2-4EF0-E543-8115-5118854A6A9A}" type="datetimeFigureOut">
              <a:t>6/3/19</a:t>
            </a:fld>
            <a:endParaRPr lang="en-US"/>
          </a:p>
        </p:txBody>
      </p:sp>
      <p:sp>
        <p:nvSpPr>
          <p:cNvPr id="6" name="Footer Placeholder 5">
            <a:extLst>
              <a:ext uri="{FF2B5EF4-FFF2-40B4-BE49-F238E27FC236}">
                <a16:creationId xmlns:a16="http://schemas.microsoft.com/office/drawing/2014/main" id="{D2241BCD-25F6-5046-8624-7D2850ADF5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992544-514B-8D45-8B06-7CEA9C3494B6}"/>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931395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84A5-38B7-954D-82D5-29D952BF27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279631-CF24-B448-8306-EC6F07E88C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7ED602-404D-604A-9C03-F8721D7BE8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16484E6-6867-D946-AF3E-A3F1CD27A1AD}"/>
              </a:ext>
            </a:extLst>
          </p:cNvPr>
          <p:cNvSpPr>
            <a:spLocks noGrp="1"/>
          </p:cNvSpPr>
          <p:nvPr>
            <p:ph type="dt" sz="half" idx="10"/>
          </p:nvPr>
        </p:nvSpPr>
        <p:spPr/>
        <p:txBody>
          <a:bodyPr/>
          <a:lstStyle/>
          <a:p>
            <a:fld id="{97E3CFE2-4EF0-E543-8115-5118854A6A9A}" type="datetimeFigureOut">
              <a:t>6/3/19</a:t>
            </a:fld>
            <a:endParaRPr lang="en-US"/>
          </a:p>
        </p:txBody>
      </p:sp>
      <p:sp>
        <p:nvSpPr>
          <p:cNvPr id="6" name="Footer Placeholder 5">
            <a:extLst>
              <a:ext uri="{FF2B5EF4-FFF2-40B4-BE49-F238E27FC236}">
                <a16:creationId xmlns:a16="http://schemas.microsoft.com/office/drawing/2014/main" id="{912DA01B-1999-5844-B0A7-82D18DD4EB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F761F3-8448-2947-A228-F81BD147EA13}"/>
              </a:ext>
            </a:extLst>
          </p:cNvPr>
          <p:cNvSpPr>
            <a:spLocks noGrp="1"/>
          </p:cNvSpPr>
          <p:nvPr>
            <p:ph type="sldNum" sz="quarter" idx="12"/>
          </p:nvPr>
        </p:nvSpPr>
        <p:spPr/>
        <p:txBody>
          <a:bodyPr/>
          <a:lstStyle/>
          <a:p>
            <a:fld id="{524BDDD9-DCC1-1242-8AEA-C714CADFC399}" type="slidenum">
              <a:t>‹#›</a:t>
            </a:fld>
            <a:endParaRPr lang="en-US"/>
          </a:p>
        </p:txBody>
      </p:sp>
    </p:spTree>
    <p:extLst>
      <p:ext uri="{BB962C8B-B14F-4D97-AF65-F5344CB8AC3E}">
        <p14:creationId xmlns:p14="http://schemas.microsoft.com/office/powerpoint/2010/main" val="4002720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ADBCFD-07AA-814B-A8DA-A3C078A6DF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26A3C99-C34B-6D45-83C2-0592873622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786C15-B58D-3C47-84DD-0C1103A298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E3CFE2-4EF0-E543-8115-5118854A6A9A}" type="datetimeFigureOut">
              <a:t>6/3/19</a:t>
            </a:fld>
            <a:endParaRPr lang="en-US"/>
          </a:p>
        </p:txBody>
      </p:sp>
      <p:sp>
        <p:nvSpPr>
          <p:cNvPr id="5" name="Footer Placeholder 4">
            <a:extLst>
              <a:ext uri="{FF2B5EF4-FFF2-40B4-BE49-F238E27FC236}">
                <a16:creationId xmlns:a16="http://schemas.microsoft.com/office/drawing/2014/main" id="{F7EA4820-4B79-5E49-B910-1ADF2C8B4A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F2E8862-2296-1842-A3F5-83DF069295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4BDDD9-DCC1-1242-8AEA-C714CADFC399}" type="slidenum">
              <a:t>‹#›</a:t>
            </a:fld>
            <a:endParaRPr lang="en-US"/>
          </a:p>
        </p:txBody>
      </p:sp>
    </p:spTree>
    <p:extLst>
      <p:ext uri="{BB962C8B-B14F-4D97-AF65-F5344CB8AC3E}">
        <p14:creationId xmlns:p14="http://schemas.microsoft.com/office/powerpoint/2010/main" val="13451376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AE9EC-FEF7-D04D-8B94-E24640DDB580}"/>
              </a:ext>
            </a:extLst>
          </p:cNvPr>
          <p:cNvSpPr>
            <a:spLocks noGrp="1"/>
          </p:cNvSpPr>
          <p:nvPr>
            <p:ph type="ctrTitle"/>
          </p:nvPr>
        </p:nvSpPr>
        <p:spPr>
          <a:xfrm>
            <a:off x="1524000" y="1707579"/>
            <a:ext cx="9144000" cy="2387600"/>
          </a:xfrm>
        </p:spPr>
        <p:txBody>
          <a:bodyPr>
            <a:normAutofit/>
          </a:bodyPr>
          <a:lstStyle/>
          <a:p>
            <a:r>
              <a:rPr lang="en-US" sz="3600"/>
              <a:t>Toward Tests of Machine-assisted Science</a:t>
            </a:r>
          </a:p>
        </p:txBody>
      </p:sp>
      <p:sp>
        <p:nvSpPr>
          <p:cNvPr id="3" name="Subtitle 2">
            <a:extLst>
              <a:ext uri="{FF2B5EF4-FFF2-40B4-BE49-F238E27FC236}">
                <a16:creationId xmlns:a16="http://schemas.microsoft.com/office/drawing/2014/main" id="{816B575F-69A5-6A41-A3A4-43B8A0DD56F7}"/>
              </a:ext>
            </a:extLst>
          </p:cNvPr>
          <p:cNvSpPr>
            <a:spLocks noGrp="1"/>
          </p:cNvSpPr>
          <p:nvPr>
            <p:ph type="subTitle" idx="1"/>
          </p:nvPr>
        </p:nvSpPr>
        <p:spPr>
          <a:xfrm>
            <a:off x="1524000" y="4187254"/>
            <a:ext cx="9144000" cy="1655762"/>
          </a:xfrm>
        </p:spPr>
        <p:txBody>
          <a:bodyPr/>
          <a:lstStyle/>
          <a:p>
            <a:r>
              <a:rPr lang="en-US"/>
              <a:t>Paul Cohen, scribe</a:t>
            </a:r>
          </a:p>
        </p:txBody>
      </p:sp>
    </p:spTree>
    <p:extLst>
      <p:ext uri="{BB962C8B-B14F-4D97-AF65-F5344CB8AC3E}">
        <p14:creationId xmlns:p14="http://schemas.microsoft.com/office/powerpoint/2010/main" val="214442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26EDB33-169B-4149-A611-D070B6B586D2}"/>
              </a:ext>
            </a:extLst>
          </p:cNvPr>
          <p:cNvPicPr>
            <a:picLocks noChangeAspect="1"/>
          </p:cNvPicPr>
          <p:nvPr/>
        </p:nvPicPr>
        <p:blipFill>
          <a:blip r:embed="rId3"/>
          <a:stretch>
            <a:fillRect/>
          </a:stretch>
        </p:blipFill>
        <p:spPr>
          <a:xfrm>
            <a:off x="555" y="0"/>
            <a:ext cx="3096844" cy="2326511"/>
          </a:xfrm>
          <a:prstGeom prst="rect">
            <a:avLst/>
          </a:prstGeom>
        </p:spPr>
      </p:pic>
      <p:sp>
        <p:nvSpPr>
          <p:cNvPr id="6" name="Title 5">
            <a:extLst>
              <a:ext uri="{FF2B5EF4-FFF2-40B4-BE49-F238E27FC236}">
                <a16:creationId xmlns:a16="http://schemas.microsoft.com/office/drawing/2014/main" id="{55760423-24C0-D542-8B78-E91294011637}"/>
              </a:ext>
            </a:extLst>
          </p:cNvPr>
          <p:cNvSpPr>
            <a:spLocks noGrp="1"/>
          </p:cNvSpPr>
          <p:nvPr>
            <p:ph type="title"/>
          </p:nvPr>
        </p:nvSpPr>
        <p:spPr>
          <a:xfrm>
            <a:off x="3194612" y="388274"/>
            <a:ext cx="8461093" cy="1325563"/>
          </a:xfrm>
        </p:spPr>
        <p:txBody>
          <a:bodyPr/>
          <a:lstStyle/>
          <a:p>
            <a:r>
              <a:rPr lang="en-US"/>
              <a:t>PRAM building blocks:</a:t>
            </a:r>
            <a:br>
              <a:rPr lang="en-US"/>
            </a:br>
            <a:r>
              <a:rPr lang="en-US"/>
              <a:t>Groups, aggregators and rules</a:t>
            </a:r>
          </a:p>
        </p:txBody>
      </p:sp>
      <p:sp>
        <p:nvSpPr>
          <p:cNvPr id="13" name="Rectangle 12">
            <a:extLst>
              <a:ext uri="{FF2B5EF4-FFF2-40B4-BE49-F238E27FC236}">
                <a16:creationId xmlns:a16="http://schemas.microsoft.com/office/drawing/2014/main" id="{831B34D6-9AC9-AD43-9317-005776F64FCB}"/>
              </a:ext>
            </a:extLst>
          </p:cNvPr>
          <p:cNvSpPr/>
          <p:nvPr/>
        </p:nvSpPr>
        <p:spPr>
          <a:xfrm>
            <a:off x="2361236" y="3931052"/>
            <a:ext cx="2407534" cy="24075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093A337-5E96-D646-A4AE-FF3571AD7A9B}"/>
              </a:ext>
            </a:extLst>
          </p:cNvPr>
          <p:cNvSpPr/>
          <p:nvPr/>
        </p:nvSpPr>
        <p:spPr>
          <a:xfrm>
            <a:off x="2361236" y="3935393"/>
            <a:ext cx="694481" cy="122691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A396C73-6D4F-F54F-ABBC-469E7ED0652F}"/>
              </a:ext>
            </a:extLst>
          </p:cNvPr>
          <p:cNvSpPr/>
          <p:nvPr/>
        </p:nvSpPr>
        <p:spPr>
          <a:xfrm>
            <a:off x="2361236" y="5162309"/>
            <a:ext cx="1516283" cy="79865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EFAFB75-8A94-124A-9E3A-C68374AFE6B2}"/>
              </a:ext>
            </a:extLst>
          </p:cNvPr>
          <p:cNvSpPr/>
          <p:nvPr/>
        </p:nvSpPr>
        <p:spPr>
          <a:xfrm>
            <a:off x="3055717" y="3931052"/>
            <a:ext cx="821802" cy="444178"/>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080176A-8DBE-A646-AB67-808326A1C241}"/>
              </a:ext>
            </a:extLst>
          </p:cNvPr>
          <p:cNvSpPr/>
          <p:nvPr/>
        </p:nvSpPr>
        <p:spPr>
          <a:xfrm>
            <a:off x="3055717" y="4375230"/>
            <a:ext cx="821802" cy="7870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C3BD140-6D22-F249-B4A5-A46A39B9BAE0}"/>
              </a:ext>
            </a:extLst>
          </p:cNvPr>
          <p:cNvSpPr/>
          <p:nvPr/>
        </p:nvSpPr>
        <p:spPr>
          <a:xfrm>
            <a:off x="2361236" y="5960962"/>
            <a:ext cx="2407534" cy="377624"/>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B02E83F-6E1C-0C4D-BEB8-93C9C4BA92C9}"/>
              </a:ext>
            </a:extLst>
          </p:cNvPr>
          <p:cNvSpPr/>
          <p:nvPr/>
        </p:nvSpPr>
        <p:spPr>
          <a:xfrm>
            <a:off x="3877519" y="3931052"/>
            <a:ext cx="891251" cy="202991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543C2F9-9202-5F4E-A02E-CEEF24EE7063}"/>
              </a:ext>
            </a:extLst>
          </p:cNvPr>
          <p:cNvSpPr/>
          <p:nvPr/>
        </p:nvSpPr>
        <p:spPr>
          <a:xfrm>
            <a:off x="7537049" y="3931052"/>
            <a:ext cx="2407534" cy="24075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AC3C01B-8D6E-A346-B382-0C2590BD2090}"/>
              </a:ext>
            </a:extLst>
          </p:cNvPr>
          <p:cNvSpPr/>
          <p:nvPr/>
        </p:nvSpPr>
        <p:spPr>
          <a:xfrm>
            <a:off x="7537049" y="3935393"/>
            <a:ext cx="694481" cy="122691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81C6324-02E1-F643-8E89-030C6ABECD81}"/>
              </a:ext>
            </a:extLst>
          </p:cNvPr>
          <p:cNvSpPr/>
          <p:nvPr/>
        </p:nvSpPr>
        <p:spPr>
          <a:xfrm>
            <a:off x="7537049" y="5162309"/>
            <a:ext cx="1516283" cy="79865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833FA1D-9D8D-2B42-B1D7-48458BF19B52}"/>
              </a:ext>
            </a:extLst>
          </p:cNvPr>
          <p:cNvSpPr/>
          <p:nvPr/>
        </p:nvSpPr>
        <p:spPr>
          <a:xfrm>
            <a:off x="8231530" y="3931052"/>
            <a:ext cx="821802" cy="444178"/>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5CBA416-AE11-C74D-9E19-61DBE8CFB2FC}"/>
              </a:ext>
            </a:extLst>
          </p:cNvPr>
          <p:cNvSpPr/>
          <p:nvPr/>
        </p:nvSpPr>
        <p:spPr>
          <a:xfrm>
            <a:off x="8231530" y="4120588"/>
            <a:ext cx="821802" cy="10417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29D1312-82D7-C94B-BB68-C17E1C5E9191}"/>
              </a:ext>
            </a:extLst>
          </p:cNvPr>
          <p:cNvSpPr/>
          <p:nvPr/>
        </p:nvSpPr>
        <p:spPr>
          <a:xfrm>
            <a:off x="8472667" y="5960962"/>
            <a:ext cx="1471915" cy="377624"/>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358A68EB-BEF9-7B40-9695-AA89DB3C12FB}"/>
              </a:ext>
            </a:extLst>
          </p:cNvPr>
          <p:cNvSpPr/>
          <p:nvPr/>
        </p:nvSpPr>
        <p:spPr>
          <a:xfrm>
            <a:off x="9053332" y="3931052"/>
            <a:ext cx="891251" cy="202991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748901F-2848-5E41-B812-EFCEC64647B8}"/>
              </a:ext>
            </a:extLst>
          </p:cNvPr>
          <p:cNvSpPr/>
          <p:nvPr/>
        </p:nvSpPr>
        <p:spPr>
          <a:xfrm>
            <a:off x="7537049" y="5960962"/>
            <a:ext cx="935618" cy="377624"/>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ight Arrow 28">
            <a:extLst>
              <a:ext uri="{FF2B5EF4-FFF2-40B4-BE49-F238E27FC236}">
                <a16:creationId xmlns:a16="http://schemas.microsoft.com/office/drawing/2014/main" id="{BD4745D7-266B-EA40-8D70-B34DE07E1F3A}"/>
              </a:ext>
            </a:extLst>
          </p:cNvPr>
          <p:cNvSpPr/>
          <p:nvPr/>
        </p:nvSpPr>
        <p:spPr>
          <a:xfrm>
            <a:off x="5325319" y="4619745"/>
            <a:ext cx="1655180" cy="10301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Rules</a:t>
            </a:r>
          </a:p>
        </p:txBody>
      </p:sp>
      <p:sp>
        <p:nvSpPr>
          <p:cNvPr id="30" name="Oval 29">
            <a:extLst>
              <a:ext uri="{FF2B5EF4-FFF2-40B4-BE49-F238E27FC236}">
                <a16:creationId xmlns:a16="http://schemas.microsoft.com/office/drawing/2014/main" id="{65B6A408-6A7A-DC40-A1A8-6FB851F09A12}"/>
              </a:ext>
            </a:extLst>
          </p:cNvPr>
          <p:cNvSpPr/>
          <p:nvPr/>
        </p:nvSpPr>
        <p:spPr>
          <a:xfrm>
            <a:off x="2338506" y="2967377"/>
            <a:ext cx="586050" cy="586050"/>
          </a:xfrm>
          <a:prstGeom prst="ellipse">
            <a:avLst/>
          </a:prstGeom>
          <a:solidFill>
            <a:srgbClr val="EEAC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0ED67845-B0D9-524A-BC5E-E9C8C6A7290C}"/>
              </a:ext>
            </a:extLst>
          </p:cNvPr>
          <p:cNvSpPr/>
          <p:nvPr/>
        </p:nvSpPr>
        <p:spPr>
          <a:xfrm>
            <a:off x="3271978" y="2498705"/>
            <a:ext cx="586050" cy="586050"/>
          </a:xfrm>
          <a:prstGeom prst="ellipse">
            <a:avLst/>
          </a:prstGeom>
          <a:solidFill>
            <a:srgbClr val="EEAC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33F07C4D-2E0B-A84D-92B3-75D7A95078A4}"/>
              </a:ext>
            </a:extLst>
          </p:cNvPr>
          <p:cNvSpPr/>
          <p:nvPr/>
        </p:nvSpPr>
        <p:spPr>
          <a:xfrm>
            <a:off x="4041739" y="2994676"/>
            <a:ext cx="586050" cy="586050"/>
          </a:xfrm>
          <a:prstGeom prst="ellipse">
            <a:avLst/>
          </a:prstGeom>
          <a:solidFill>
            <a:srgbClr val="EEAC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8C379E0F-E095-394B-8B6E-E7035249B626}"/>
              </a:ext>
            </a:extLst>
          </p:cNvPr>
          <p:cNvCxnSpPr>
            <a:cxnSpLocks/>
            <a:endCxn id="30" idx="4"/>
          </p:cNvCxnSpPr>
          <p:nvPr/>
        </p:nvCxnSpPr>
        <p:spPr>
          <a:xfrm flipH="1" flipV="1">
            <a:off x="2631531" y="3553427"/>
            <a:ext cx="7916" cy="100768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3044D3A-1B24-C84E-B2B5-2EDDC61900E6}"/>
              </a:ext>
            </a:extLst>
          </p:cNvPr>
          <p:cNvCxnSpPr>
            <a:cxnSpLocks/>
            <a:endCxn id="30" idx="5"/>
          </p:cNvCxnSpPr>
          <p:nvPr/>
        </p:nvCxnSpPr>
        <p:spPr>
          <a:xfrm flipH="1" flipV="1">
            <a:off x="2838731" y="3467602"/>
            <a:ext cx="519412" cy="68771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FB5731C8-4C08-7243-9FF7-EE8BA242756F}"/>
              </a:ext>
            </a:extLst>
          </p:cNvPr>
          <p:cNvCxnSpPr>
            <a:cxnSpLocks/>
          </p:cNvCxnSpPr>
          <p:nvPr/>
        </p:nvCxnSpPr>
        <p:spPr>
          <a:xfrm flipH="1" flipV="1">
            <a:off x="4317661" y="3569152"/>
            <a:ext cx="7916" cy="100768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1BF3708-1EC3-694C-8AD2-5F40758E37E6}"/>
              </a:ext>
            </a:extLst>
          </p:cNvPr>
          <p:cNvCxnSpPr>
            <a:cxnSpLocks/>
            <a:endCxn id="32" idx="5"/>
          </p:cNvCxnSpPr>
          <p:nvPr/>
        </p:nvCxnSpPr>
        <p:spPr>
          <a:xfrm flipV="1">
            <a:off x="4517966" y="3494901"/>
            <a:ext cx="23998" cy="263968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9BC3BC65-DCC2-7846-99B3-BC9477F2A50F}"/>
              </a:ext>
            </a:extLst>
          </p:cNvPr>
          <p:cNvCxnSpPr>
            <a:cxnSpLocks/>
            <a:endCxn id="31" idx="4"/>
          </p:cNvCxnSpPr>
          <p:nvPr/>
        </p:nvCxnSpPr>
        <p:spPr>
          <a:xfrm flipH="1" flipV="1">
            <a:off x="3565003" y="3084755"/>
            <a:ext cx="36594" cy="1740424"/>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E50A3FFD-6997-C147-AD91-F28422F84C3F}"/>
              </a:ext>
            </a:extLst>
          </p:cNvPr>
          <p:cNvSpPr txBox="1"/>
          <p:nvPr/>
        </p:nvSpPr>
        <p:spPr>
          <a:xfrm>
            <a:off x="578734" y="3084755"/>
            <a:ext cx="1306063" cy="369332"/>
          </a:xfrm>
          <a:prstGeom prst="rect">
            <a:avLst/>
          </a:prstGeom>
          <a:noFill/>
        </p:spPr>
        <p:txBody>
          <a:bodyPr wrap="none" rtlCol="0">
            <a:spAutoFit/>
          </a:bodyPr>
          <a:lstStyle/>
          <a:p>
            <a:r>
              <a:rPr lang="en-US"/>
              <a:t>Aggregators</a:t>
            </a:r>
          </a:p>
        </p:txBody>
      </p:sp>
      <p:sp>
        <p:nvSpPr>
          <p:cNvPr id="45" name="TextBox 44">
            <a:extLst>
              <a:ext uri="{FF2B5EF4-FFF2-40B4-BE49-F238E27FC236}">
                <a16:creationId xmlns:a16="http://schemas.microsoft.com/office/drawing/2014/main" id="{27B3FB59-F9A5-0D45-8B1F-D5A0D04ADAD2}"/>
              </a:ext>
            </a:extLst>
          </p:cNvPr>
          <p:cNvSpPr txBox="1"/>
          <p:nvPr/>
        </p:nvSpPr>
        <p:spPr>
          <a:xfrm>
            <a:off x="578733" y="4641449"/>
            <a:ext cx="861070" cy="369332"/>
          </a:xfrm>
          <a:prstGeom prst="rect">
            <a:avLst/>
          </a:prstGeom>
          <a:noFill/>
        </p:spPr>
        <p:txBody>
          <a:bodyPr wrap="none" rtlCol="0">
            <a:spAutoFit/>
          </a:bodyPr>
          <a:lstStyle/>
          <a:p>
            <a:r>
              <a:rPr lang="en-US"/>
              <a:t>Groups</a:t>
            </a:r>
          </a:p>
        </p:txBody>
      </p:sp>
      <p:sp>
        <p:nvSpPr>
          <p:cNvPr id="46" name="Bent-Up Arrow 45">
            <a:extLst>
              <a:ext uri="{FF2B5EF4-FFF2-40B4-BE49-F238E27FC236}">
                <a16:creationId xmlns:a16="http://schemas.microsoft.com/office/drawing/2014/main" id="{27C6F16C-5F53-6C44-B73F-E32CA2521877}"/>
              </a:ext>
            </a:extLst>
          </p:cNvPr>
          <p:cNvSpPr/>
          <p:nvPr/>
        </p:nvSpPr>
        <p:spPr>
          <a:xfrm rot="10800000" flipH="1">
            <a:off x="4975630" y="3158262"/>
            <a:ext cx="1314379" cy="1593410"/>
          </a:xfrm>
          <a:prstGeom prst="bentUpArrow">
            <a:avLst>
              <a:gd name="adj1" fmla="val 11903"/>
              <a:gd name="adj2" fmla="val 25000"/>
              <a:gd name="adj3" fmla="val 31581"/>
            </a:avLst>
          </a:prstGeom>
          <a:solidFill>
            <a:srgbClr val="EEAC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1A40D07E-31FF-BB4A-A63C-15ECE4DCF249}"/>
              </a:ext>
            </a:extLst>
          </p:cNvPr>
          <p:cNvSpPr txBox="1"/>
          <p:nvPr/>
        </p:nvSpPr>
        <p:spPr>
          <a:xfrm>
            <a:off x="6637848" y="2038593"/>
            <a:ext cx="4809513" cy="1323439"/>
          </a:xfrm>
          <a:prstGeom prst="rect">
            <a:avLst/>
          </a:prstGeom>
          <a:noFill/>
          <a:effectLst>
            <a:outerShdw blurRad="381000" dist="50800" dir="5400000" sx="59000" sy="59000" algn="ctr" rotWithShape="0">
              <a:srgbClr val="000000">
                <a:alpha val="43137"/>
              </a:srgbClr>
            </a:outerShdw>
            <a:softEdge rad="0"/>
          </a:effectLst>
        </p:spPr>
        <p:txBody>
          <a:bodyPr wrap="square" rtlCol="0">
            <a:spAutoFit/>
          </a:bodyPr>
          <a:lstStyle/>
          <a:p>
            <a:r>
              <a:rPr lang="en-US" sz="2000"/>
              <a:t>Mass M is distributed among groups.  Aggregators compute functions over groups.  Rules, conditioned on aggregators, create and merge groups, </a:t>
            </a:r>
            <a:r>
              <a:rPr lang="en-US" sz="2000" b="1"/>
              <a:t>redistributing</a:t>
            </a:r>
            <a:r>
              <a:rPr lang="en-US" sz="2000"/>
              <a:t> M.</a:t>
            </a:r>
          </a:p>
        </p:txBody>
      </p:sp>
    </p:spTree>
    <p:extLst>
      <p:ext uri="{BB962C8B-B14F-4D97-AF65-F5344CB8AC3E}">
        <p14:creationId xmlns:p14="http://schemas.microsoft.com/office/powerpoint/2010/main" val="1379159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7EAC695-A73D-6048-8CC6-183F1B2BB00E}"/>
              </a:ext>
            </a:extLst>
          </p:cNvPr>
          <p:cNvPicPr>
            <a:picLocks noChangeAspect="1"/>
          </p:cNvPicPr>
          <p:nvPr/>
        </p:nvPicPr>
        <p:blipFill>
          <a:blip r:embed="rId2"/>
          <a:stretch>
            <a:fillRect/>
          </a:stretch>
        </p:blipFill>
        <p:spPr>
          <a:xfrm>
            <a:off x="838200" y="1947118"/>
            <a:ext cx="2781300" cy="3403600"/>
          </a:xfrm>
          <a:prstGeom prst="rect">
            <a:avLst/>
          </a:prstGeom>
        </p:spPr>
      </p:pic>
      <p:sp>
        <p:nvSpPr>
          <p:cNvPr id="6" name="Title 5">
            <a:extLst>
              <a:ext uri="{FF2B5EF4-FFF2-40B4-BE49-F238E27FC236}">
                <a16:creationId xmlns:a16="http://schemas.microsoft.com/office/drawing/2014/main" id="{D36633D6-1024-B84F-A555-7D559876F849}"/>
              </a:ext>
            </a:extLst>
          </p:cNvPr>
          <p:cNvSpPr>
            <a:spLocks noGrp="1"/>
          </p:cNvSpPr>
          <p:nvPr>
            <p:ph type="title"/>
          </p:nvPr>
        </p:nvSpPr>
        <p:spPr/>
        <p:txBody>
          <a:bodyPr>
            <a:normAutofit/>
          </a:bodyPr>
          <a:lstStyle/>
          <a:p>
            <a:r>
              <a:rPr lang="en-US" sz="3000"/>
              <a:t>The PRAM Engine Redistributes the Counts of Groups</a:t>
            </a:r>
          </a:p>
        </p:txBody>
      </p:sp>
      <p:sp>
        <p:nvSpPr>
          <p:cNvPr id="7" name="TextBox 6">
            <a:extLst>
              <a:ext uri="{FF2B5EF4-FFF2-40B4-BE49-F238E27FC236}">
                <a16:creationId xmlns:a16="http://schemas.microsoft.com/office/drawing/2014/main" id="{0A1AEFC2-20E6-C246-8074-BD52327ED90A}"/>
              </a:ext>
            </a:extLst>
          </p:cNvPr>
          <p:cNvSpPr txBox="1"/>
          <p:nvPr/>
        </p:nvSpPr>
        <p:spPr>
          <a:xfrm>
            <a:off x="4802529" y="1957854"/>
            <a:ext cx="7083706" cy="4524315"/>
          </a:xfrm>
          <a:prstGeom prst="rect">
            <a:avLst/>
          </a:prstGeom>
          <a:noFill/>
        </p:spPr>
        <p:txBody>
          <a:bodyPr wrap="square" rtlCol="0">
            <a:spAutoFit/>
          </a:bodyPr>
          <a:lstStyle/>
          <a:p>
            <a:r>
              <a:rPr lang="en-US"/>
              <a:t>Suppose we have just two groups, g1 and g2 with counts c1 and c2 and one feature, which takes values s, e, and r.  Suppose we have one rule:</a:t>
            </a:r>
          </a:p>
          <a:p>
            <a:endParaRPr lang="en-US"/>
          </a:p>
          <a:p>
            <a:r>
              <a:rPr lang="en-US">
                <a:latin typeface="Courier" pitchFamily="2" charset="0"/>
              </a:rPr>
              <a:t>If 	f == s </a:t>
            </a:r>
          </a:p>
          <a:p>
            <a:r>
              <a:rPr lang="en-US">
                <a:latin typeface="Courier" pitchFamily="2" charset="0"/>
              </a:rPr>
              <a:t>		then P(f==e) = p and  P(f==s) = 1 - p</a:t>
            </a:r>
          </a:p>
          <a:p>
            <a:r>
              <a:rPr lang="en-US">
                <a:latin typeface="Courier" pitchFamily="2" charset="0"/>
              </a:rPr>
              <a:t>	f == e</a:t>
            </a:r>
          </a:p>
          <a:p>
            <a:r>
              <a:rPr lang="en-US">
                <a:latin typeface="Courier" pitchFamily="2" charset="0"/>
              </a:rPr>
              <a:t>		then P(f==r) = q and  P(f==e) = 1 - q</a:t>
            </a:r>
          </a:p>
          <a:p>
            <a:endParaRPr lang="en-US"/>
          </a:p>
          <a:p>
            <a:r>
              <a:rPr lang="en-US"/>
              <a:t>On the first iteration, PRAM splits g1 into two potential groups of sizes p*c1 and (1-p)*c1 and splits g2 into potential groups of sizes q*c2 and (1-q)*c2.  Each potential group is then merged with an extant group or creates a new group.  The resulting groups are: </a:t>
            </a:r>
          </a:p>
          <a:p>
            <a:endParaRPr lang="en-US"/>
          </a:p>
          <a:p>
            <a:r>
              <a:rPr lang="en-US"/>
              <a:t>g1 with count (1-p)*c1</a:t>
            </a:r>
          </a:p>
          <a:p>
            <a:r>
              <a:rPr lang="en-US"/>
              <a:t>g2 with count (1-q)*c2 + p*c1</a:t>
            </a:r>
          </a:p>
          <a:p>
            <a:r>
              <a:rPr lang="en-US"/>
              <a:t>g2_1 with count q*c2</a:t>
            </a:r>
          </a:p>
        </p:txBody>
      </p:sp>
    </p:spTree>
    <p:extLst>
      <p:ext uri="{BB962C8B-B14F-4D97-AF65-F5344CB8AC3E}">
        <p14:creationId xmlns:p14="http://schemas.microsoft.com/office/powerpoint/2010/main" val="86639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7C433-15C4-F24D-B532-AC7125B23816}"/>
              </a:ext>
            </a:extLst>
          </p:cNvPr>
          <p:cNvSpPr>
            <a:spLocks noGrp="1"/>
          </p:cNvSpPr>
          <p:nvPr>
            <p:ph type="title"/>
          </p:nvPr>
        </p:nvSpPr>
        <p:spPr/>
        <p:txBody>
          <a:bodyPr/>
          <a:lstStyle/>
          <a:p>
            <a:r>
              <a:rPr lang="en-US"/>
              <a:t>Suppose you wanted to quickly build a PRAM for Allegheny County</a:t>
            </a:r>
          </a:p>
        </p:txBody>
      </p:sp>
      <p:pic>
        <p:nvPicPr>
          <p:cNvPr id="5" name="Picture 4">
            <a:extLst>
              <a:ext uri="{FF2B5EF4-FFF2-40B4-BE49-F238E27FC236}">
                <a16:creationId xmlns:a16="http://schemas.microsoft.com/office/drawing/2014/main" id="{C9D8C6D7-4C43-D14B-955A-7346BD578E98}"/>
              </a:ext>
            </a:extLst>
          </p:cNvPr>
          <p:cNvPicPr>
            <a:picLocks noChangeAspect="1"/>
          </p:cNvPicPr>
          <p:nvPr/>
        </p:nvPicPr>
        <p:blipFill>
          <a:blip r:embed="rId2"/>
          <a:stretch>
            <a:fillRect/>
          </a:stretch>
        </p:blipFill>
        <p:spPr>
          <a:xfrm>
            <a:off x="472137" y="1459571"/>
            <a:ext cx="6090461" cy="1385195"/>
          </a:xfrm>
          <a:prstGeom prst="rect">
            <a:avLst/>
          </a:prstGeom>
          <a:solidFill>
            <a:schemeClr val="accent2"/>
          </a:solidFill>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67CEC10F-3FB5-B44C-9300-B748262B23ED}"/>
              </a:ext>
            </a:extLst>
          </p:cNvPr>
          <p:cNvPicPr>
            <a:picLocks noChangeAspect="1"/>
          </p:cNvPicPr>
          <p:nvPr/>
        </p:nvPicPr>
        <p:blipFill>
          <a:blip r:embed="rId3"/>
          <a:stretch>
            <a:fillRect/>
          </a:stretch>
        </p:blipFill>
        <p:spPr>
          <a:xfrm>
            <a:off x="472137" y="3962819"/>
            <a:ext cx="7057900" cy="1253272"/>
          </a:xfrm>
          <a:prstGeom prst="rect">
            <a:avLst/>
          </a:prstGeom>
          <a:solidFill>
            <a:schemeClr val="accent2"/>
          </a:solidFill>
          <a:effectLst>
            <a:outerShdw blurRad="50800" dist="38100" dir="2700000" algn="tl" rotWithShape="0">
              <a:prstClr val="black">
                <a:alpha val="40000"/>
              </a:prstClr>
            </a:outerShdw>
          </a:effectLst>
        </p:spPr>
      </p:pic>
      <p:pic>
        <p:nvPicPr>
          <p:cNvPr id="11" name="Picture 10">
            <a:extLst>
              <a:ext uri="{FF2B5EF4-FFF2-40B4-BE49-F238E27FC236}">
                <a16:creationId xmlns:a16="http://schemas.microsoft.com/office/drawing/2014/main" id="{B797F570-0D71-3942-84D7-821ACA824B2A}"/>
              </a:ext>
            </a:extLst>
          </p:cNvPr>
          <p:cNvPicPr>
            <a:picLocks noChangeAspect="1"/>
          </p:cNvPicPr>
          <p:nvPr/>
        </p:nvPicPr>
        <p:blipFill>
          <a:blip r:embed="rId4"/>
          <a:stretch>
            <a:fillRect/>
          </a:stretch>
        </p:blipFill>
        <p:spPr>
          <a:xfrm>
            <a:off x="3822080" y="1923283"/>
            <a:ext cx="4947127" cy="945451"/>
          </a:xfrm>
          <a:prstGeom prst="rect">
            <a:avLst/>
          </a:prstGeom>
          <a:solidFill>
            <a:schemeClr val="accent2"/>
          </a:solidFill>
          <a:effectLst>
            <a:outerShdw blurRad="50800" dist="38100" dir="2700000" algn="tl" rotWithShape="0">
              <a:prstClr val="black">
                <a:alpha val="40000"/>
              </a:prstClr>
            </a:outerShdw>
          </a:effectLst>
        </p:spPr>
      </p:pic>
      <p:pic>
        <p:nvPicPr>
          <p:cNvPr id="9" name="Picture 8">
            <a:extLst>
              <a:ext uri="{FF2B5EF4-FFF2-40B4-BE49-F238E27FC236}">
                <a16:creationId xmlns:a16="http://schemas.microsoft.com/office/drawing/2014/main" id="{8AF57966-6887-FC47-AAFC-EF72EC27BA43}"/>
              </a:ext>
            </a:extLst>
          </p:cNvPr>
          <p:cNvPicPr>
            <a:picLocks noChangeAspect="1"/>
          </p:cNvPicPr>
          <p:nvPr/>
        </p:nvPicPr>
        <p:blipFill>
          <a:blip r:embed="rId5"/>
          <a:stretch>
            <a:fillRect/>
          </a:stretch>
        </p:blipFill>
        <p:spPr>
          <a:xfrm>
            <a:off x="2843843" y="2559464"/>
            <a:ext cx="5474817" cy="1209297"/>
          </a:xfrm>
          <a:prstGeom prst="rect">
            <a:avLst/>
          </a:prstGeom>
          <a:solidFill>
            <a:schemeClr val="accent2"/>
          </a:solidFill>
          <a:effectLst>
            <a:outerShdw blurRad="50800" dist="38100" dir="2700000" algn="tl" rotWithShape="0">
              <a:prstClr val="black">
                <a:alpha val="40000"/>
              </a:prstClr>
            </a:outerShdw>
          </a:effectLst>
        </p:spPr>
      </p:pic>
      <p:pic>
        <p:nvPicPr>
          <p:cNvPr id="13" name="Picture 12">
            <a:extLst>
              <a:ext uri="{FF2B5EF4-FFF2-40B4-BE49-F238E27FC236}">
                <a16:creationId xmlns:a16="http://schemas.microsoft.com/office/drawing/2014/main" id="{EE96D4DD-D172-AD41-9D06-6A3DF91A35AA}"/>
              </a:ext>
            </a:extLst>
          </p:cNvPr>
          <p:cNvPicPr>
            <a:picLocks noChangeAspect="1"/>
          </p:cNvPicPr>
          <p:nvPr/>
        </p:nvPicPr>
        <p:blipFill>
          <a:blip r:embed="rId6"/>
          <a:stretch>
            <a:fillRect/>
          </a:stretch>
        </p:blipFill>
        <p:spPr>
          <a:xfrm>
            <a:off x="832012" y="2087919"/>
            <a:ext cx="4749240" cy="1187310"/>
          </a:xfrm>
          <a:prstGeom prst="rect">
            <a:avLst/>
          </a:prstGeom>
          <a:solidFill>
            <a:schemeClr val="accent2"/>
          </a:solidFill>
          <a:effectLst>
            <a:outerShdw blurRad="50800" dist="38100" dir="2700000" algn="tl" rotWithShape="0">
              <a:prstClr val="black">
                <a:alpha val="40000"/>
              </a:prstClr>
            </a:outerShdw>
          </a:effectLst>
        </p:spPr>
      </p:pic>
      <p:sp>
        <p:nvSpPr>
          <p:cNvPr id="14" name="TextBox 13">
            <a:extLst>
              <a:ext uri="{FF2B5EF4-FFF2-40B4-BE49-F238E27FC236}">
                <a16:creationId xmlns:a16="http://schemas.microsoft.com/office/drawing/2014/main" id="{3E96D195-518B-9942-8F5E-6675F238CE04}"/>
              </a:ext>
            </a:extLst>
          </p:cNvPr>
          <p:cNvSpPr txBox="1"/>
          <p:nvPr/>
        </p:nvSpPr>
        <p:spPr>
          <a:xfrm>
            <a:off x="472137" y="5496927"/>
            <a:ext cx="10914888" cy="1200329"/>
          </a:xfrm>
          <a:prstGeom prst="rect">
            <a:avLst/>
          </a:prstGeom>
          <a:noFill/>
        </p:spPr>
        <p:txBody>
          <a:bodyPr wrap="square" rtlCol="0">
            <a:spAutoFit/>
          </a:bodyPr>
          <a:lstStyle/>
          <a:p>
            <a:r>
              <a:rPr lang="en-US" sz="2400"/>
              <a:t>A machine could read these tables and build one agent per person and one site per school, household, hospital or workplace.  However, for good reasons, PRAM works with </a:t>
            </a:r>
            <a:r>
              <a:rPr lang="en-US" sz="2400" i="1"/>
              <a:t>groups</a:t>
            </a:r>
            <a:r>
              <a:rPr lang="en-US" sz="2400"/>
              <a:t>, not </a:t>
            </a:r>
            <a:r>
              <a:rPr lang="en-US" sz="2400" i="1"/>
              <a:t>individuals</a:t>
            </a:r>
            <a:r>
              <a:rPr lang="en-US" sz="2400"/>
              <a:t>. </a:t>
            </a:r>
          </a:p>
        </p:txBody>
      </p:sp>
      <p:sp>
        <p:nvSpPr>
          <p:cNvPr id="3" name="Right Brace 2">
            <a:extLst>
              <a:ext uri="{FF2B5EF4-FFF2-40B4-BE49-F238E27FC236}">
                <a16:creationId xmlns:a16="http://schemas.microsoft.com/office/drawing/2014/main" id="{69F8AD2C-B498-6641-A6E0-5B4505DCBB56}"/>
              </a:ext>
            </a:extLst>
          </p:cNvPr>
          <p:cNvSpPr/>
          <p:nvPr/>
        </p:nvSpPr>
        <p:spPr>
          <a:xfrm>
            <a:off x="8931195" y="1459571"/>
            <a:ext cx="541989" cy="2222413"/>
          </a:xfrm>
          <a:prstGeom prst="rightBrace">
            <a:avLst>
              <a:gd name="adj1" fmla="val 42075"/>
              <a:gd name="adj2" fmla="val 48154"/>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a:extLst>
              <a:ext uri="{FF2B5EF4-FFF2-40B4-BE49-F238E27FC236}">
                <a16:creationId xmlns:a16="http://schemas.microsoft.com/office/drawing/2014/main" id="{6045AEDC-B835-AF42-86FD-D4A1CD096CC3}"/>
              </a:ext>
            </a:extLst>
          </p:cNvPr>
          <p:cNvSpPr txBox="1"/>
          <p:nvPr/>
        </p:nvSpPr>
        <p:spPr>
          <a:xfrm>
            <a:off x="9723530" y="2312242"/>
            <a:ext cx="748795" cy="461665"/>
          </a:xfrm>
          <a:prstGeom prst="rect">
            <a:avLst/>
          </a:prstGeom>
          <a:noFill/>
        </p:spPr>
        <p:txBody>
          <a:bodyPr wrap="none" rtlCol="0">
            <a:spAutoFit/>
          </a:bodyPr>
          <a:lstStyle/>
          <a:p>
            <a:r>
              <a:rPr lang="en-US" sz="2400"/>
              <a:t>sites</a:t>
            </a:r>
          </a:p>
        </p:txBody>
      </p:sp>
      <p:sp>
        <p:nvSpPr>
          <p:cNvPr id="12" name="Right Brace 11">
            <a:extLst>
              <a:ext uri="{FF2B5EF4-FFF2-40B4-BE49-F238E27FC236}">
                <a16:creationId xmlns:a16="http://schemas.microsoft.com/office/drawing/2014/main" id="{4BE485EF-FCCB-584B-BB1D-34F025AF83E1}"/>
              </a:ext>
            </a:extLst>
          </p:cNvPr>
          <p:cNvSpPr/>
          <p:nvPr/>
        </p:nvSpPr>
        <p:spPr>
          <a:xfrm>
            <a:off x="8931195" y="3962820"/>
            <a:ext cx="541989" cy="1253272"/>
          </a:xfrm>
          <a:prstGeom prst="rightBrace">
            <a:avLst>
              <a:gd name="adj1" fmla="val 42075"/>
              <a:gd name="adj2" fmla="val 48154"/>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11C6E33C-6F9C-684C-8C7E-FD7882E39D4D}"/>
              </a:ext>
            </a:extLst>
          </p:cNvPr>
          <p:cNvSpPr txBox="1"/>
          <p:nvPr/>
        </p:nvSpPr>
        <p:spPr>
          <a:xfrm>
            <a:off x="9723529" y="4320546"/>
            <a:ext cx="1035861" cy="461665"/>
          </a:xfrm>
          <a:prstGeom prst="rect">
            <a:avLst/>
          </a:prstGeom>
          <a:noFill/>
        </p:spPr>
        <p:txBody>
          <a:bodyPr wrap="none" rtlCol="0">
            <a:spAutoFit/>
          </a:bodyPr>
          <a:lstStyle/>
          <a:p>
            <a:r>
              <a:rPr lang="en-US" sz="2400"/>
              <a:t>groups</a:t>
            </a:r>
          </a:p>
        </p:txBody>
      </p:sp>
    </p:spTree>
    <p:extLst>
      <p:ext uri="{BB962C8B-B14F-4D97-AF65-F5344CB8AC3E}">
        <p14:creationId xmlns:p14="http://schemas.microsoft.com/office/powerpoint/2010/main" val="453737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9C2A9-C083-0E4B-AE9B-8868F09271C8}"/>
              </a:ext>
            </a:extLst>
          </p:cNvPr>
          <p:cNvSpPr>
            <a:spLocks noGrp="1"/>
          </p:cNvSpPr>
          <p:nvPr>
            <p:ph type="title"/>
          </p:nvPr>
        </p:nvSpPr>
        <p:spPr/>
        <p:txBody>
          <a:bodyPr/>
          <a:lstStyle/>
          <a:p>
            <a:r>
              <a:rPr lang="en-US"/>
              <a:t>Can machines accelerate/enhance science?</a:t>
            </a:r>
          </a:p>
        </p:txBody>
      </p:sp>
      <p:sp>
        <p:nvSpPr>
          <p:cNvPr id="3" name="Content Placeholder 2">
            <a:extLst>
              <a:ext uri="{FF2B5EF4-FFF2-40B4-BE49-F238E27FC236}">
                <a16:creationId xmlns:a16="http://schemas.microsoft.com/office/drawing/2014/main" id="{47F85986-78F6-FF48-9864-E97F3C22DB45}"/>
              </a:ext>
            </a:extLst>
          </p:cNvPr>
          <p:cNvSpPr>
            <a:spLocks noGrp="1"/>
          </p:cNvSpPr>
          <p:nvPr>
            <p:ph idx="1"/>
          </p:nvPr>
        </p:nvSpPr>
        <p:spPr/>
        <p:txBody>
          <a:bodyPr/>
          <a:lstStyle/>
          <a:p>
            <a:r>
              <a:rPr lang="en-US"/>
              <a:t>Think about science at three levels: Strategies, tactics, procedures</a:t>
            </a:r>
          </a:p>
          <a:p>
            <a:r>
              <a:rPr lang="en-US"/>
              <a:t>Ask what scientists do and imagine substituting machines </a:t>
            </a:r>
          </a:p>
          <a:p>
            <a:r>
              <a:rPr lang="en-US"/>
              <a:t>What is the role of metamodels in effecting this substitution</a:t>
            </a:r>
          </a:p>
          <a:p>
            <a:r>
              <a:rPr lang="en-US"/>
              <a:t>How would we know whether the machines are doing a good job, given the expressivity of the metamodels?</a:t>
            </a:r>
          </a:p>
        </p:txBody>
      </p:sp>
    </p:spTree>
    <p:extLst>
      <p:ext uri="{BB962C8B-B14F-4D97-AF65-F5344CB8AC3E}">
        <p14:creationId xmlns:p14="http://schemas.microsoft.com/office/powerpoint/2010/main" val="706956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3C3E2-E2F4-D14B-941D-6D05064638E8}"/>
              </a:ext>
            </a:extLst>
          </p:cNvPr>
          <p:cNvSpPr>
            <a:spLocks noGrp="1"/>
          </p:cNvSpPr>
          <p:nvPr>
            <p:ph type="title"/>
          </p:nvPr>
        </p:nvSpPr>
        <p:spPr>
          <a:xfrm>
            <a:off x="838200" y="365125"/>
            <a:ext cx="10515600" cy="421953"/>
          </a:xfrm>
        </p:spPr>
        <p:txBody>
          <a:bodyPr/>
          <a:lstStyle/>
          <a:p>
            <a:r>
              <a:rPr lang="en-US"/>
              <a:t>Strategies</a:t>
            </a:r>
          </a:p>
        </p:txBody>
      </p:sp>
      <p:sp>
        <p:nvSpPr>
          <p:cNvPr id="3" name="Content Placeholder 2">
            <a:extLst>
              <a:ext uri="{FF2B5EF4-FFF2-40B4-BE49-F238E27FC236}">
                <a16:creationId xmlns:a16="http://schemas.microsoft.com/office/drawing/2014/main" id="{ABA2CA4E-2703-0C4A-86C5-C2C54BAD0428}"/>
              </a:ext>
            </a:extLst>
          </p:cNvPr>
          <p:cNvSpPr>
            <a:spLocks noGrp="1"/>
          </p:cNvSpPr>
          <p:nvPr>
            <p:ph idx="1"/>
          </p:nvPr>
        </p:nvSpPr>
        <p:spPr>
          <a:xfrm>
            <a:off x="734028" y="957524"/>
            <a:ext cx="10515600" cy="4351338"/>
          </a:xfrm>
        </p:spPr>
        <p:txBody>
          <a:bodyPr/>
          <a:lstStyle/>
          <a:p>
            <a:r>
              <a:rPr lang="en-US"/>
              <a:t>Exploratory – what is it? characterize a new phenomenon, domain, things you can do with a new kind of microscope (primarily descriptive)</a:t>
            </a:r>
          </a:p>
          <a:p>
            <a:r>
              <a:rPr lang="en-US"/>
              <a:t>Explanatory – how does it work? Assign cause;</a:t>
            </a:r>
          </a:p>
          <a:p>
            <a:r>
              <a:rPr lang="en-US"/>
              <a:t>Extension/elaboration::narrowing/reducing – extend the scope of a model, flesh it out, parsimony;</a:t>
            </a:r>
          </a:p>
          <a:p>
            <a:r>
              <a:rPr lang="en-US"/>
              <a:t>Reformulation:  Same problem, but import a new way of framing it (often from a different field); metaphor and analogy;</a:t>
            </a:r>
          </a:p>
          <a:p>
            <a:r>
              <a:rPr lang="en-US"/>
              <a:t>Figure out the proper context for a model, boundary conditions, by domain;</a:t>
            </a:r>
          </a:p>
          <a:p>
            <a:r>
              <a:rPr lang="en-US"/>
              <a:t>Engineering – how to make it do something? Optimize, design interventions, ...  tradeoffs between effects (as predicted by models);</a:t>
            </a:r>
          </a:p>
          <a:p>
            <a:r>
              <a:rPr lang="en-US"/>
              <a:t>Comparative/Review – is this model/theory "better" than another, state of the art, meta-analyses, consolidation of results, subsumption/generalization of one model by another,  tradeoffs between models;</a:t>
            </a:r>
          </a:p>
          <a:p>
            <a:r>
              <a:rPr lang="en-US"/>
              <a:t>Validation – is the model "right" in predictions, parsimonious, computable, explainable,  accords with other models,  etc.</a:t>
            </a:r>
          </a:p>
          <a:p>
            <a:endParaRPr lang="en-US"/>
          </a:p>
          <a:p>
            <a:endParaRPr lang="en-US"/>
          </a:p>
          <a:p>
            <a:endParaRPr lang="en-US"/>
          </a:p>
        </p:txBody>
      </p:sp>
    </p:spTree>
    <p:extLst>
      <p:ext uri="{BB962C8B-B14F-4D97-AF65-F5344CB8AC3E}">
        <p14:creationId xmlns:p14="http://schemas.microsoft.com/office/powerpoint/2010/main" val="1555331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C661D0-08B7-7641-8B69-CFFC865FC761}"/>
              </a:ext>
            </a:extLst>
          </p:cNvPr>
          <p:cNvSpPr>
            <a:spLocks noGrp="1"/>
          </p:cNvSpPr>
          <p:nvPr>
            <p:ph idx="1"/>
          </p:nvPr>
        </p:nvSpPr>
        <p:spPr>
          <a:xfrm>
            <a:off x="768753" y="662116"/>
            <a:ext cx="10515600" cy="4351338"/>
          </a:xfrm>
        </p:spPr>
        <p:txBody>
          <a:bodyPr>
            <a:noAutofit/>
          </a:bodyPr>
          <a:lstStyle/>
          <a:p>
            <a:r>
              <a:rPr lang="en-US" sz="1600"/>
              <a:t>Suppose your model says (among other things) p = X influence Y</a:t>
            </a:r>
          </a:p>
          <a:p>
            <a:r>
              <a:rPr lang="en-US" sz="1600"/>
              <a:t>If I care about Y, which Xs should I look at?</a:t>
            </a:r>
          </a:p>
          <a:p>
            <a:r>
              <a:rPr lang="en-US" sz="1600"/>
              <a:t>What evidence would indicate p?</a:t>
            </a:r>
          </a:p>
          <a:p>
            <a:r>
              <a:rPr lang="en-US" sz="1600"/>
              <a:t>On what does p depend?</a:t>
            </a:r>
          </a:p>
          <a:p>
            <a:r>
              <a:rPr lang="en-US" sz="1600"/>
              <a:t>By which mechanism(s) does p?</a:t>
            </a:r>
          </a:p>
          <a:p>
            <a:r>
              <a:rPr lang="en-US" sz="1600"/>
              <a:t>How to quantify uncertainty that p?</a:t>
            </a:r>
          </a:p>
          <a:p>
            <a:r>
              <a:rPr lang="en-US" sz="1600"/>
              <a:t>How to reduce uncertainty that p?</a:t>
            </a:r>
          </a:p>
          <a:p>
            <a:r>
              <a:rPr lang="en-US" sz="1600"/>
              <a:t>Do data tell us that p?</a:t>
            </a:r>
          </a:p>
          <a:p>
            <a:r>
              <a:rPr lang="en-US" sz="1600"/>
              <a:t>Parameterize p given data</a:t>
            </a:r>
          </a:p>
          <a:p>
            <a:r>
              <a:rPr lang="en-US" sz="1600"/>
              <a:t>Who else says p and what other models of p are there? </a:t>
            </a:r>
          </a:p>
          <a:p>
            <a:r>
              <a:rPr lang="en-US" sz="1600"/>
              <a:t>What happens to p if...(various interventions)</a:t>
            </a:r>
          </a:p>
          <a:p>
            <a:r>
              <a:rPr lang="en-US" sz="1600"/>
              <a:t>Optimize some outcome that depends on p?</a:t>
            </a:r>
          </a:p>
          <a:p>
            <a:r>
              <a:rPr lang="en-US" sz="1600"/>
              <a:t>What is the dynamics of p?</a:t>
            </a:r>
          </a:p>
          <a:p>
            <a:r>
              <a:rPr lang="en-US" sz="1600"/>
              <a:t>Can p account for stuff in a new domain</a:t>
            </a:r>
          </a:p>
          <a:p>
            <a:r>
              <a:rPr lang="en-US" sz="1600"/>
              <a:t>How would I modify p to bring it into correspondence with reality?</a:t>
            </a:r>
          </a:p>
          <a:p>
            <a:r>
              <a:rPr lang="en-US" sz="1600"/>
              <a:t>Characterize attributes or behaviors of systems (not just about a piece of a system, such as p); e.g., oscillatory behavior, linear response, etc.</a:t>
            </a:r>
          </a:p>
          <a:p>
            <a:endParaRPr lang="en-US" sz="1600"/>
          </a:p>
          <a:p>
            <a:endParaRPr lang="en-US" sz="1600"/>
          </a:p>
          <a:p>
            <a:endParaRPr lang="en-US" sz="1600"/>
          </a:p>
          <a:p>
            <a:endParaRPr lang="en-US" sz="1600"/>
          </a:p>
        </p:txBody>
      </p:sp>
      <p:sp>
        <p:nvSpPr>
          <p:cNvPr id="6" name="TextBox 5">
            <a:extLst>
              <a:ext uri="{FF2B5EF4-FFF2-40B4-BE49-F238E27FC236}">
                <a16:creationId xmlns:a16="http://schemas.microsoft.com/office/drawing/2014/main" id="{1CD0920D-001A-394A-9153-E1D94B554B4D}"/>
              </a:ext>
            </a:extLst>
          </p:cNvPr>
          <p:cNvSpPr txBox="1"/>
          <p:nvPr/>
        </p:nvSpPr>
        <p:spPr>
          <a:xfrm>
            <a:off x="671332" y="138896"/>
            <a:ext cx="9375493" cy="523220"/>
          </a:xfrm>
          <a:prstGeom prst="rect">
            <a:avLst/>
          </a:prstGeom>
          <a:noFill/>
        </p:spPr>
        <p:txBody>
          <a:bodyPr wrap="square" rtlCol="0">
            <a:spAutoFit/>
          </a:bodyPr>
          <a:lstStyle/>
          <a:p>
            <a:r>
              <a:rPr lang="en-US" sz="2800"/>
              <a:t>TACTICS </a:t>
            </a:r>
          </a:p>
        </p:txBody>
      </p:sp>
    </p:spTree>
    <p:extLst>
      <p:ext uri="{BB962C8B-B14F-4D97-AF65-F5344CB8AC3E}">
        <p14:creationId xmlns:p14="http://schemas.microsoft.com/office/powerpoint/2010/main" val="16680537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63105-0CF4-F846-9550-287897CD6081}"/>
              </a:ext>
            </a:extLst>
          </p:cNvPr>
          <p:cNvSpPr>
            <a:spLocks noGrp="1"/>
          </p:cNvSpPr>
          <p:nvPr>
            <p:ph type="title"/>
          </p:nvPr>
        </p:nvSpPr>
        <p:spPr>
          <a:xfrm>
            <a:off x="838200" y="365125"/>
            <a:ext cx="10515600" cy="663575"/>
          </a:xfrm>
        </p:spPr>
        <p:txBody>
          <a:bodyPr/>
          <a:lstStyle/>
          <a:p>
            <a:r>
              <a:rPr lang="en-US"/>
              <a:t>Planning/workflows/procedures (examples)</a:t>
            </a:r>
          </a:p>
        </p:txBody>
      </p:sp>
      <p:sp>
        <p:nvSpPr>
          <p:cNvPr id="3" name="Content Placeholder 2">
            <a:extLst>
              <a:ext uri="{FF2B5EF4-FFF2-40B4-BE49-F238E27FC236}">
                <a16:creationId xmlns:a16="http://schemas.microsoft.com/office/drawing/2014/main" id="{DCEBBEB7-ADA9-C04E-B042-9A926AF9B4FD}"/>
              </a:ext>
            </a:extLst>
          </p:cNvPr>
          <p:cNvSpPr>
            <a:spLocks noGrp="1"/>
          </p:cNvSpPr>
          <p:nvPr>
            <p:ph idx="1"/>
          </p:nvPr>
        </p:nvSpPr>
        <p:spPr>
          <a:xfrm>
            <a:off x="838200" y="1028700"/>
            <a:ext cx="10515600" cy="4351338"/>
          </a:xfrm>
        </p:spPr>
        <p:txBody>
          <a:bodyPr/>
          <a:lstStyle/>
          <a:p>
            <a:r>
              <a:rPr lang="en-US"/>
              <a:t>Procedures are common ways to implement scientific tactics; for example:</a:t>
            </a:r>
          </a:p>
          <a:p>
            <a:endParaRPr lang="en-US"/>
          </a:p>
          <a:p>
            <a:r>
              <a:rPr lang="en-US"/>
              <a:t>Strategic decision: extend a model</a:t>
            </a:r>
          </a:p>
          <a:p>
            <a:r>
              <a:rPr lang="en-US"/>
              <a:t>Tactical decision: modify the model to handle cases it couldn't before</a:t>
            </a:r>
          </a:p>
          <a:p>
            <a:r>
              <a:rPr lang="en-US"/>
              <a:t>Procedure: 1) get the model from a repository, 2) get the "standard" data, 3) modify the model (e.g., add a term), 4) run it on the standard data, 5) add new data, 6) then assert "my modified model handles the standard data as well as the old data but also handles the new data."</a:t>
            </a:r>
          </a:p>
        </p:txBody>
      </p:sp>
    </p:spTree>
    <p:extLst>
      <p:ext uri="{BB962C8B-B14F-4D97-AF65-F5344CB8AC3E}">
        <p14:creationId xmlns:p14="http://schemas.microsoft.com/office/powerpoint/2010/main" val="1437718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4D3C4-6C73-9241-8700-570962A59E93}"/>
              </a:ext>
            </a:extLst>
          </p:cNvPr>
          <p:cNvSpPr>
            <a:spLocks noGrp="1"/>
          </p:cNvSpPr>
          <p:nvPr>
            <p:ph type="title"/>
          </p:nvPr>
        </p:nvSpPr>
        <p:spPr/>
        <p:txBody>
          <a:bodyPr/>
          <a:lstStyle/>
          <a:p>
            <a:r>
              <a:rPr lang="en-US"/>
              <a:t>What can machines do?</a:t>
            </a:r>
          </a:p>
        </p:txBody>
      </p:sp>
      <p:sp>
        <p:nvSpPr>
          <p:cNvPr id="3" name="Content Placeholder 2">
            <a:extLst>
              <a:ext uri="{FF2B5EF4-FFF2-40B4-BE49-F238E27FC236}">
                <a16:creationId xmlns:a16="http://schemas.microsoft.com/office/drawing/2014/main" id="{B1EB3815-643E-5B45-A893-60ACA8B9C29E}"/>
              </a:ext>
            </a:extLst>
          </p:cNvPr>
          <p:cNvSpPr>
            <a:spLocks noGrp="1"/>
          </p:cNvSpPr>
          <p:nvPr>
            <p:ph idx="1"/>
          </p:nvPr>
        </p:nvSpPr>
        <p:spPr/>
        <p:txBody>
          <a:bodyPr/>
          <a:lstStyle/>
          <a:p>
            <a:r>
              <a:rPr lang="en-US"/>
              <a:t>Can machines implement procedures and workflows? Yes!</a:t>
            </a:r>
          </a:p>
          <a:p>
            <a:r>
              <a:rPr lang="en-US"/>
              <a:t>Can machines implement tactics? Probably some of them</a:t>
            </a:r>
          </a:p>
          <a:p>
            <a:r>
              <a:rPr lang="en-US"/>
              <a:t>Can machines implement strategies – it's a qualitatively different level of description of science, we're not sure.</a:t>
            </a:r>
          </a:p>
        </p:txBody>
      </p:sp>
    </p:spTree>
    <p:extLst>
      <p:ext uri="{BB962C8B-B14F-4D97-AF65-F5344CB8AC3E}">
        <p14:creationId xmlns:p14="http://schemas.microsoft.com/office/powerpoint/2010/main" val="2092801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AF681-05CB-EF4B-A3FF-76F5BC9E843B}"/>
              </a:ext>
            </a:extLst>
          </p:cNvPr>
          <p:cNvSpPr>
            <a:spLocks noGrp="1"/>
          </p:cNvSpPr>
          <p:nvPr>
            <p:ph type="title"/>
          </p:nvPr>
        </p:nvSpPr>
        <p:spPr>
          <a:xfrm>
            <a:off x="838200" y="160021"/>
            <a:ext cx="10515600" cy="1040130"/>
          </a:xfrm>
        </p:spPr>
        <p:txBody>
          <a:bodyPr/>
          <a:lstStyle/>
          <a:p>
            <a:r>
              <a:rPr lang="en-US"/>
              <a:t>What is the role of metamodels in what machines can do for scientists?</a:t>
            </a:r>
            <a:br>
              <a:rPr lang="en-US"/>
            </a:br>
            <a:endParaRPr lang="en-US"/>
          </a:p>
        </p:txBody>
      </p:sp>
      <p:sp>
        <p:nvSpPr>
          <p:cNvPr id="3" name="Content Placeholder 2">
            <a:extLst>
              <a:ext uri="{FF2B5EF4-FFF2-40B4-BE49-F238E27FC236}">
                <a16:creationId xmlns:a16="http://schemas.microsoft.com/office/drawing/2014/main" id="{7C7802C2-2CD0-C04D-9A90-DA68C207D2F5}"/>
              </a:ext>
            </a:extLst>
          </p:cNvPr>
          <p:cNvSpPr>
            <a:spLocks noGrp="1"/>
          </p:cNvSpPr>
          <p:nvPr>
            <p:ph idx="1"/>
          </p:nvPr>
        </p:nvSpPr>
        <p:spPr>
          <a:xfrm>
            <a:off x="838200" y="945515"/>
            <a:ext cx="10515600" cy="4351338"/>
          </a:xfrm>
        </p:spPr>
        <p:txBody>
          <a:bodyPr/>
          <a:lstStyle/>
          <a:p>
            <a:r>
              <a:rPr lang="en-US"/>
              <a:t>Objects and methods analogy:  Tactics are methods on models (objects)</a:t>
            </a:r>
          </a:p>
          <a:p>
            <a:r>
              <a:rPr lang="en-US"/>
              <a:t>E.g., object= linear regression; instance = particular dataset; methods: fit, R^2, analyze residuals, suggest other Xs...</a:t>
            </a:r>
          </a:p>
          <a:p>
            <a:r>
              <a:rPr lang="en-US"/>
              <a:t>But at a metalevel "fit" doesn't mean only OLS, it might mean other estimation procedures; same with "suggest other Xs", etc.</a:t>
            </a:r>
          </a:p>
          <a:p>
            <a:r>
              <a:rPr lang="en-US" b="1"/>
              <a:t>Principle: The metamodel language must allow you to express what you want the model to optimize (and constraints)</a:t>
            </a:r>
          </a:p>
          <a:p>
            <a:r>
              <a:rPr lang="en-US"/>
              <a:t>E.g., Comparing two models:  equivalent? in which parts of input parameter space do they agree? parsimony/efficiency/..</a:t>
            </a:r>
          </a:p>
          <a:p>
            <a:r>
              <a:rPr lang="en-US"/>
              <a:t>E.g., By which mechanism does X influence Y?  "Open the box" to find direct causes, turn indirect relations into direct causal chains</a:t>
            </a:r>
          </a:p>
        </p:txBody>
      </p:sp>
    </p:spTree>
    <p:extLst>
      <p:ext uri="{BB962C8B-B14F-4D97-AF65-F5344CB8AC3E}">
        <p14:creationId xmlns:p14="http://schemas.microsoft.com/office/powerpoint/2010/main" val="8875554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21634-6ED0-6049-B3A1-6DFB76198EDD}"/>
              </a:ext>
            </a:extLst>
          </p:cNvPr>
          <p:cNvSpPr>
            <a:spLocks noGrp="1"/>
          </p:cNvSpPr>
          <p:nvPr>
            <p:ph type="title"/>
          </p:nvPr>
        </p:nvSpPr>
        <p:spPr>
          <a:xfrm>
            <a:off x="838200" y="365125"/>
            <a:ext cx="10515600" cy="357129"/>
          </a:xfrm>
        </p:spPr>
        <p:txBody>
          <a:bodyPr>
            <a:noAutofit/>
          </a:bodyPr>
          <a:lstStyle/>
          <a:p>
            <a:r>
              <a:rPr lang="en-US" sz="2400"/>
              <a:t>Back to the layers (at the level of tactics and procedures some of this is already done)</a:t>
            </a:r>
          </a:p>
        </p:txBody>
      </p:sp>
      <p:sp>
        <p:nvSpPr>
          <p:cNvPr id="4" name="TextBox 3">
            <a:extLst>
              <a:ext uri="{FF2B5EF4-FFF2-40B4-BE49-F238E27FC236}">
                <a16:creationId xmlns:a16="http://schemas.microsoft.com/office/drawing/2014/main" id="{ABD47C8E-2717-184D-97CE-3134068BDB5E}"/>
              </a:ext>
            </a:extLst>
          </p:cNvPr>
          <p:cNvSpPr txBox="1"/>
          <p:nvPr/>
        </p:nvSpPr>
        <p:spPr>
          <a:xfrm>
            <a:off x="971550" y="2731606"/>
            <a:ext cx="3017521" cy="369332"/>
          </a:xfrm>
          <a:prstGeom prst="rect">
            <a:avLst/>
          </a:prstGeom>
          <a:noFill/>
        </p:spPr>
        <p:txBody>
          <a:bodyPr wrap="square" rtlCol="0">
            <a:spAutoFit/>
          </a:bodyPr>
          <a:lstStyle/>
          <a:p>
            <a:r>
              <a:rPr lang="en-US"/>
              <a:t>y ~ w1 x1  +  w2 x2 + w3 x1 x2</a:t>
            </a:r>
          </a:p>
        </p:txBody>
      </p:sp>
      <p:sp>
        <p:nvSpPr>
          <p:cNvPr id="5" name="TextBox 4">
            <a:extLst>
              <a:ext uri="{FF2B5EF4-FFF2-40B4-BE49-F238E27FC236}">
                <a16:creationId xmlns:a16="http://schemas.microsoft.com/office/drawing/2014/main" id="{C6DA7FAB-5B54-A845-B613-88315C2B436E}"/>
              </a:ext>
            </a:extLst>
          </p:cNvPr>
          <p:cNvSpPr txBox="1"/>
          <p:nvPr/>
        </p:nvSpPr>
        <p:spPr>
          <a:xfrm>
            <a:off x="971550" y="3603397"/>
            <a:ext cx="8069580" cy="1754326"/>
          </a:xfrm>
          <a:prstGeom prst="rect">
            <a:avLst/>
          </a:prstGeom>
          <a:noFill/>
        </p:spPr>
        <p:txBody>
          <a:bodyPr wrap="square" rtlCol="0">
            <a:spAutoFit/>
          </a:bodyPr>
          <a:lstStyle/>
          <a:p>
            <a:r>
              <a:rPr lang="en-US"/>
              <a:t>OLS(y, x1,x2)</a:t>
            </a:r>
          </a:p>
          <a:p>
            <a:r>
              <a:rPr lang="en-US"/>
              <a:t>...</a:t>
            </a:r>
          </a:p>
          <a:p>
            <a:r>
              <a:rPr lang="en-US"/>
              <a:t>OLS(my_y,my_x1,my_x2)</a:t>
            </a:r>
          </a:p>
          <a:p>
            <a:endParaRPr lang="en-US"/>
          </a:p>
          <a:p>
            <a:endParaRPr lang="en-US"/>
          </a:p>
          <a:p>
            <a:r>
              <a:rPr lang="en-US"/>
              <a:t>implementation</a:t>
            </a:r>
          </a:p>
        </p:txBody>
      </p:sp>
      <p:cxnSp>
        <p:nvCxnSpPr>
          <p:cNvPr id="7" name="Straight Connector 6">
            <a:extLst>
              <a:ext uri="{FF2B5EF4-FFF2-40B4-BE49-F238E27FC236}">
                <a16:creationId xmlns:a16="http://schemas.microsoft.com/office/drawing/2014/main" id="{09639A65-E145-F84F-8256-B248E49C02AF}"/>
              </a:ext>
            </a:extLst>
          </p:cNvPr>
          <p:cNvCxnSpPr/>
          <p:nvPr/>
        </p:nvCxnSpPr>
        <p:spPr>
          <a:xfrm>
            <a:off x="617220" y="3188970"/>
            <a:ext cx="96926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E478D60-069A-BA43-8F57-8B67E42C8BB0}"/>
              </a:ext>
            </a:extLst>
          </p:cNvPr>
          <p:cNvCxnSpPr/>
          <p:nvPr/>
        </p:nvCxnSpPr>
        <p:spPr>
          <a:xfrm>
            <a:off x="617220" y="4621530"/>
            <a:ext cx="96926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7C8272B-6F71-154E-9E19-9C827B014C58}"/>
              </a:ext>
            </a:extLst>
          </p:cNvPr>
          <p:cNvCxnSpPr>
            <a:cxnSpLocks/>
          </p:cNvCxnSpPr>
          <p:nvPr/>
        </p:nvCxnSpPr>
        <p:spPr>
          <a:xfrm>
            <a:off x="4183380" y="2171700"/>
            <a:ext cx="0" cy="461772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CC14355-B106-E54C-B4AA-1339233F73BF}"/>
              </a:ext>
            </a:extLst>
          </p:cNvPr>
          <p:cNvCxnSpPr/>
          <p:nvPr/>
        </p:nvCxnSpPr>
        <p:spPr>
          <a:xfrm>
            <a:off x="617220" y="2381250"/>
            <a:ext cx="969264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3803F6C4-76D8-E945-9F64-029E7916693D}"/>
              </a:ext>
            </a:extLst>
          </p:cNvPr>
          <p:cNvSpPr txBox="1"/>
          <p:nvPr/>
        </p:nvSpPr>
        <p:spPr>
          <a:xfrm>
            <a:off x="4377690" y="3425111"/>
            <a:ext cx="5760720" cy="1200329"/>
          </a:xfrm>
          <a:prstGeom prst="rect">
            <a:avLst/>
          </a:prstGeom>
          <a:noFill/>
        </p:spPr>
        <p:txBody>
          <a:bodyPr wrap="square" rtlCol="0">
            <a:spAutoFit/>
          </a:bodyPr>
          <a:lstStyle/>
          <a:p>
            <a:r>
              <a:rPr lang="en-US"/>
              <a:t>analyze residuals</a:t>
            </a:r>
          </a:p>
          <a:p>
            <a:r>
              <a:rPr lang="en-US"/>
              <a:t>transform y</a:t>
            </a:r>
          </a:p>
          <a:p>
            <a:r>
              <a:rPr lang="en-US"/>
              <a:t>find other Xs</a:t>
            </a:r>
          </a:p>
          <a:p>
            <a:r>
              <a:rPr lang="en-US"/>
              <a:t>...</a:t>
            </a:r>
          </a:p>
        </p:txBody>
      </p:sp>
      <p:sp>
        <p:nvSpPr>
          <p:cNvPr id="14" name="TextBox 13">
            <a:extLst>
              <a:ext uri="{FF2B5EF4-FFF2-40B4-BE49-F238E27FC236}">
                <a16:creationId xmlns:a16="http://schemas.microsoft.com/office/drawing/2014/main" id="{F9DFF55E-4AA1-BF41-93AA-58048B50C74A}"/>
              </a:ext>
            </a:extLst>
          </p:cNvPr>
          <p:cNvSpPr txBox="1"/>
          <p:nvPr/>
        </p:nvSpPr>
        <p:spPr>
          <a:xfrm>
            <a:off x="6379805" y="1960444"/>
            <a:ext cx="1015406" cy="369332"/>
          </a:xfrm>
          <a:prstGeom prst="rect">
            <a:avLst/>
          </a:prstGeom>
          <a:noFill/>
        </p:spPr>
        <p:txBody>
          <a:bodyPr wrap="none" rtlCol="0">
            <a:spAutoFit/>
          </a:bodyPr>
          <a:lstStyle/>
          <a:p>
            <a:r>
              <a:rPr lang="en-US"/>
              <a:t>methods</a:t>
            </a:r>
          </a:p>
        </p:txBody>
      </p:sp>
      <p:sp>
        <p:nvSpPr>
          <p:cNvPr id="15" name="TextBox 14">
            <a:extLst>
              <a:ext uri="{FF2B5EF4-FFF2-40B4-BE49-F238E27FC236}">
                <a16:creationId xmlns:a16="http://schemas.microsoft.com/office/drawing/2014/main" id="{5A7DD9A6-7F91-594D-AD86-944C8B7CE52C}"/>
              </a:ext>
            </a:extLst>
          </p:cNvPr>
          <p:cNvSpPr txBox="1"/>
          <p:nvPr/>
        </p:nvSpPr>
        <p:spPr>
          <a:xfrm>
            <a:off x="1479253" y="1945323"/>
            <a:ext cx="870751" cy="369332"/>
          </a:xfrm>
          <a:prstGeom prst="rect">
            <a:avLst/>
          </a:prstGeom>
          <a:noFill/>
        </p:spPr>
        <p:txBody>
          <a:bodyPr wrap="none" rtlCol="0">
            <a:spAutoFit/>
          </a:bodyPr>
          <a:lstStyle/>
          <a:p>
            <a:r>
              <a:rPr lang="en-US"/>
              <a:t>models</a:t>
            </a:r>
          </a:p>
        </p:txBody>
      </p:sp>
      <p:sp>
        <p:nvSpPr>
          <p:cNvPr id="16" name="TextBox 15">
            <a:extLst>
              <a:ext uri="{FF2B5EF4-FFF2-40B4-BE49-F238E27FC236}">
                <a16:creationId xmlns:a16="http://schemas.microsoft.com/office/drawing/2014/main" id="{8374E384-4685-404B-95C5-CD835F7616AA}"/>
              </a:ext>
            </a:extLst>
          </p:cNvPr>
          <p:cNvSpPr txBox="1"/>
          <p:nvPr/>
        </p:nvSpPr>
        <p:spPr>
          <a:xfrm>
            <a:off x="512898" y="3198660"/>
            <a:ext cx="966355" cy="369332"/>
          </a:xfrm>
          <a:prstGeom prst="rect">
            <a:avLst/>
          </a:prstGeom>
          <a:noFill/>
        </p:spPr>
        <p:txBody>
          <a:bodyPr wrap="none" rtlCol="0">
            <a:spAutoFit/>
          </a:bodyPr>
          <a:lstStyle/>
          <a:p>
            <a:r>
              <a:rPr lang="en-US"/>
              <a:t>instance</a:t>
            </a:r>
          </a:p>
        </p:txBody>
      </p:sp>
      <p:sp>
        <p:nvSpPr>
          <p:cNvPr id="17" name="TextBox 16">
            <a:extLst>
              <a:ext uri="{FF2B5EF4-FFF2-40B4-BE49-F238E27FC236}">
                <a16:creationId xmlns:a16="http://schemas.microsoft.com/office/drawing/2014/main" id="{EE2D7AEF-0E63-6F49-8791-7D15F6550686}"/>
              </a:ext>
            </a:extLst>
          </p:cNvPr>
          <p:cNvSpPr txBox="1"/>
          <p:nvPr/>
        </p:nvSpPr>
        <p:spPr>
          <a:xfrm>
            <a:off x="586740" y="2365465"/>
            <a:ext cx="3367140" cy="369332"/>
          </a:xfrm>
          <a:prstGeom prst="rect">
            <a:avLst/>
          </a:prstGeom>
          <a:noFill/>
        </p:spPr>
        <p:txBody>
          <a:bodyPr wrap="none" rtlCol="0">
            <a:spAutoFit/>
          </a:bodyPr>
          <a:lstStyle/>
          <a:p>
            <a:r>
              <a:rPr lang="en-US"/>
              <a:t>object: linearity, interaction terms</a:t>
            </a:r>
          </a:p>
        </p:txBody>
      </p:sp>
      <p:sp>
        <p:nvSpPr>
          <p:cNvPr id="19" name="TextBox 18">
            <a:extLst>
              <a:ext uri="{FF2B5EF4-FFF2-40B4-BE49-F238E27FC236}">
                <a16:creationId xmlns:a16="http://schemas.microsoft.com/office/drawing/2014/main" id="{B505F9FA-1882-DF45-A968-E203D6596212}"/>
              </a:ext>
            </a:extLst>
          </p:cNvPr>
          <p:cNvSpPr txBox="1"/>
          <p:nvPr/>
        </p:nvSpPr>
        <p:spPr>
          <a:xfrm>
            <a:off x="4366260" y="2433371"/>
            <a:ext cx="5760720" cy="646331"/>
          </a:xfrm>
          <a:prstGeom prst="rect">
            <a:avLst/>
          </a:prstGeom>
          <a:noFill/>
        </p:spPr>
        <p:txBody>
          <a:bodyPr wrap="square" rtlCol="0">
            <a:spAutoFit/>
          </a:bodyPr>
          <a:lstStyle/>
          <a:p>
            <a:r>
              <a:rPr lang="en-US"/>
              <a:t>explain y in terms of x's</a:t>
            </a:r>
          </a:p>
          <a:p>
            <a:r>
              <a:rPr lang="en-US"/>
              <a:t>how well does x_i explain y</a:t>
            </a:r>
          </a:p>
        </p:txBody>
      </p:sp>
    </p:spTree>
    <p:extLst>
      <p:ext uri="{BB962C8B-B14F-4D97-AF65-F5344CB8AC3E}">
        <p14:creationId xmlns:p14="http://schemas.microsoft.com/office/powerpoint/2010/main" val="3960996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2964C-76AF-974E-88C0-A1729B4AA9B0}"/>
              </a:ext>
            </a:extLst>
          </p:cNvPr>
          <p:cNvSpPr>
            <a:spLocks noGrp="1"/>
          </p:cNvSpPr>
          <p:nvPr>
            <p:ph type="title"/>
          </p:nvPr>
        </p:nvSpPr>
        <p:spPr/>
        <p:txBody>
          <a:bodyPr/>
          <a:lstStyle/>
          <a:p>
            <a:r>
              <a:rPr lang="en-US"/>
              <a:t>How to tell whether the machine is doing a good job </a:t>
            </a:r>
          </a:p>
        </p:txBody>
      </p:sp>
      <p:sp>
        <p:nvSpPr>
          <p:cNvPr id="3" name="Content Placeholder 2">
            <a:extLst>
              <a:ext uri="{FF2B5EF4-FFF2-40B4-BE49-F238E27FC236}">
                <a16:creationId xmlns:a16="http://schemas.microsoft.com/office/drawing/2014/main" id="{8843030C-6771-FB44-9FB2-672AD02AF86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055952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24283</TotalTime>
  <Words>1084</Words>
  <Application>Microsoft Macintosh PowerPoint</Application>
  <PresentationFormat>Widescreen</PresentationFormat>
  <Paragraphs>96</Paragraphs>
  <Slides>12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Courier</vt:lpstr>
      <vt:lpstr>Office Theme</vt:lpstr>
      <vt:lpstr>Toward Tests of Machine-assisted Science</vt:lpstr>
      <vt:lpstr>Can machines accelerate/enhance science?</vt:lpstr>
      <vt:lpstr>Strategies</vt:lpstr>
      <vt:lpstr>PowerPoint Presentation</vt:lpstr>
      <vt:lpstr>Planning/workflows/procedures (examples)</vt:lpstr>
      <vt:lpstr>What can machines do?</vt:lpstr>
      <vt:lpstr>What is the role of metamodels in what machines can do for scientists? </vt:lpstr>
      <vt:lpstr>Back to the layers (at the level of tactics and procedures some of this is already done)</vt:lpstr>
      <vt:lpstr>How to tell whether the machine is doing a good job </vt:lpstr>
      <vt:lpstr>PRAM building blocks: Groups, aggregators and rules</vt:lpstr>
      <vt:lpstr>The PRAM Engine Redistributes the Counts of Groups</vt:lpstr>
      <vt:lpstr>Suppose you wanted to quickly build a PRAM for Allegheny County</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PRAM Demo</dc:title>
  <dc:creator>Cohen, Paul</dc:creator>
  <cp:lastModifiedBy>Cohen, Paul</cp:lastModifiedBy>
  <cp:revision>104</cp:revision>
  <dcterms:created xsi:type="dcterms:W3CDTF">2019-04-16T15:00:02Z</dcterms:created>
  <dcterms:modified xsi:type="dcterms:W3CDTF">2019-06-04T00:15:22Z</dcterms:modified>
</cp:coreProperties>
</file>

<file path=docProps/thumbnail.jpeg>
</file>